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92" r:id="rId3"/>
    <p:sldId id="305" r:id="rId4"/>
    <p:sldId id="306" r:id="rId5"/>
    <p:sldId id="307" r:id="rId6"/>
    <p:sldId id="308" r:id="rId7"/>
    <p:sldId id="309" r:id="rId8"/>
    <p:sldId id="310" r:id="rId9"/>
    <p:sldId id="311" r:id="rId10"/>
    <p:sldId id="312" r:id="rId11"/>
    <p:sldId id="293" r:id="rId12"/>
    <p:sldId id="294" r:id="rId13"/>
    <p:sldId id="295" r:id="rId14"/>
    <p:sldId id="302" r:id="rId15"/>
    <p:sldId id="303" r:id="rId16"/>
  </p:sldIdLst>
  <p:sldSz cx="9144000" cy="7416800"/>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DFDBC3"/>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9" autoAdjust="0"/>
    <p:restoredTop sz="94660"/>
  </p:normalViewPr>
  <p:slideViewPr>
    <p:cSldViewPr>
      <p:cViewPr varScale="1">
        <p:scale>
          <a:sx n="103" d="100"/>
          <a:sy n="103" d="100"/>
        </p:scale>
        <p:origin x="-1842" y="-102"/>
      </p:cViewPr>
      <p:guideLst>
        <p:guide orient="horz" pos="2336"/>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17412" name="Rectangle 4"/>
          <p:cNvSpPr>
            <a:spLocks noRot="1" noChangeArrowheads="1" noTextEdit="1"/>
          </p:cNvSpPr>
          <p:nvPr>
            <p:ph type="sldImg" idx="2"/>
          </p:nvPr>
        </p:nvSpPr>
        <p:spPr bwMode="auto">
          <a:xfrm>
            <a:off x="1314450" y="685800"/>
            <a:ext cx="42291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2358AAD-4292-46AF-9CDA-223DC76BC80C}" type="slidenum">
              <a:rPr lang="tr-TR"/>
              <a:pPr>
                <a:defRPr/>
              </a:pPr>
              <a:t>‹#›</a:t>
            </a:fld>
            <a:endParaRPr lang="tr-TR"/>
          </a:p>
        </p:txBody>
      </p:sp>
    </p:spTree>
    <p:extLst>
      <p:ext uri="{BB962C8B-B14F-4D97-AF65-F5344CB8AC3E}">
        <p14:creationId xmlns:p14="http://schemas.microsoft.com/office/powerpoint/2010/main" val="35402864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7B958D6-121E-4C8F-9050-9BE2945E27BD}" type="slidenum">
              <a:rPr lang="tr-TR" smtClean="0"/>
              <a:pPr eaLnBrk="1" hangingPunct="1"/>
              <a:t>1</a:t>
            </a:fld>
            <a:endParaRPr lang="tr-TR" smtClean="0"/>
          </a:p>
        </p:txBody>
      </p:sp>
      <p:sp>
        <p:nvSpPr>
          <p:cNvPr id="18435" name="Rectangle 3"/>
          <p:cNvSpPr txBox="1">
            <a:spLocks noGrp="1" noChangeArrowheads="1"/>
          </p:cNvSpPr>
          <p:nvPr/>
        </p:nvSpPr>
        <p:spPr bwMode="auto">
          <a:xfrm>
            <a:off x="3887788" y="0"/>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48" tIns="47174" rIns="94348" bIns="47174"/>
          <a:lstStyle>
            <a:lvl1pPr defTabSz="942975" eaLnBrk="0" hangingPunct="0">
              <a:defRPr>
                <a:solidFill>
                  <a:schemeClr val="tx1"/>
                </a:solidFill>
                <a:latin typeface="Arial" charset="0"/>
                <a:cs typeface="Arial" charset="0"/>
              </a:defRPr>
            </a:lvl1pPr>
            <a:lvl2pPr marL="742950" indent="-285750" defTabSz="942975" eaLnBrk="0" hangingPunct="0">
              <a:defRPr>
                <a:solidFill>
                  <a:schemeClr val="tx1"/>
                </a:solidFill>
                <a:latin typeface="Arial" charset="0"/>
                <a:cs typeface="Arial" charset="0"/>
              </a:defRPr>
            </a:lvl2pPr>
            <a:lvl3pPr marL="1143000" indent="-228600" defTabSz="942975" eaLnBrk="0" hangingPunct="0">
              <a:defRPr>
                <a:solidFill>
                  <a:schemeClr val="tx1"/>
                </a:solidFill>
                <a:latin typeface="Arial" charset="0"/>
                <a:cs typeface="Arial" charset="0"/>
              </a:defRPr>
            </a:lvl3pPr>
            <a:lvl4pPr marL="1600200" indent="-228600" defTabSz="942975" eaLnBrk="0" hangingPunct="0">
              <a:defRPr>
                <a:solidFill>
                  <a:schemeClr val="tx1"/>
                </a:solidFill>
                <a:latin typeface="Arial" charset="0"/>
                <a:cs typeface="Arial" charset="0"/>
              </a:defRPr>
            </a:lvl4pPr>
            <a:lvl5pPr marL="2057400" indent="-228600" defTabSz="942975" eaLnBrk="0" hangingPunct="0">
              <a:defRPr>
                <a:solidFill>
                  <a:schemeClr val="tx1"/>
                </a:solidFill>
                <a:latin typeface="Arial" charset="0"/>
                <a:cs typeface="Arial" charset="0"/>
              </a:defRPr>
            </a:lvl5pPr>
            <a:lvl6pPr marL="2514600" indent="-228600" defTabSz="942975" eaLnBrk="0" fontAlgn="base" hangingPunct="0">
              <a:spcBef>
                <a:spcPct val="0"/>
              </a:spcBef>
              <a:spcAft>
                <a:spcPct val="0"/>
              </a:spcAft>
              <a:defRPr>
                <a:solidFill>
                  <a:schemeClr val="tx1"/>
                </a:solidFill>
                <a:latin typeface="Arial" charset="0"/>
                <a:cs typeface="Arial" charset="0"/>
              </a:defRPr>
            </a:lvl6pPr>
            <a:lvl7pPr marL="2971800" indent="-228600" defTabSz="942975" eaLnBrk="0" fontAlgn="base" hangingPunct="0">
              <a:spcBef>
                <a:spcPct val="0"/>
              </a:spcBef>
              <a:spcAft>
                <a:spcPct val="0"/>
              </a:spcAft>
              <a:defRPr>
                <a:solidFill>
                  <a:schemeClr val="tx1"/>
                </a:solidFill>
                <a:latin typeface="Arial" charset="0"/>
                <a:cs typeface="Arial" charset="0"/>
              </a:defRPr>
            </a:lvl7pPr>
            <a:lvl8pPr marL="3429000" indent="-228600" defTabSz="942975" eaLnBrk="0" fontAlgn="base" hangingPunct="0">
              <a:spcBef>
                <a:spcPct val="0"/>
              </a:spcBef>
              <a:spcAft>
                <a:spcPct val="0"/>
              </a:spcAft>
              <a:defRPr>
                <a:solidFill>
                  <a:schemeClr val="tx1"/>
                </a:solidFill>
                <a:latin typeface="Arial" charset="0"/>
                <a:cs typeface="Arial" charset="0"/>
              </a:defRPr>
            </a:lvl8pPr>
            <a:lvl9pPr marL="3886200" indent="-228600" defTabSz="942975" eaLnBrk="0" fontAlgn="base" hangingPunct="0">
              <a:spcBef>
                <a:spcPct val="0"/>
              </a:spcBef>
              <a:spcAft>
                <a:spcPct val="0"/>
              </a:spcAft>
              <a:defRPr>
                <a:solidFill>
                  <a:schemeClr val="tx1"/>
                </a:solidFill>
                <a:latin typeface="Arial" charset="0"/>
                <a:cs typeface="Arial" charset="0"/>
              </a:defRPr>
            </a:lvl9pPr>
          </a:lstStyle>
          <a:p>
            <a:pPr algn="r"/>
            <a:fld id="{F1637D0F-47C4-4B35-B903-C2612B10357C}" type="datetime1">
              <a:rPr lang="de-DE" altLang="en-US" sz="1200">
                <a:latin typeface="MetaPlusLF-Regular" charset="0"/>
              </a:rPr>
              <a:pPr algn="r"/>
              <a:t>06.03.2015</a:t>
            </a:fld>
            <a:endParaRPr lang="de-DE" altLang="en-US" sz="1200">
              <a:latin typeface="MetaPlusLF-Regular" charset="0"/>
            </a:endParaRPr>
          </a:p>
        </p:txBody>
      </p:sp>
      <p:sp>
        <p:nvSpPr>
          <p:cNvPr id="18436" name="Rectangle 7"/>
          <p:cNvSpPr txBox="1">
            <a:spLocks noGrp="1" noChangeArrowheads="1"/>
          </p:cNvSpPr>
          <p:nvPr/>
        </p:nvSpPr>
        <p:spPr bwMode="auto">
          <a:xfrm>
            <a:off x="3430588" y="8686800"/>
            <a:ext cx="3427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48" tIns="47174" rIns="94348" bIns="47174" anchor="b"/>
          <a:lstStyle>
            <a:lvl1pPr defTabSz="942975" eaLnBrk="0" hangingPunct="0">
              <a:defRPr>
                <a:solidFill>
                  <a:schemeClr val="tx1"/>
                </a:solidFill>
                <a:latin typeface="Arial" charset="0"/>
                <a:cs typeface="Arial" charset="0"/>
              </a:defRPr>
            </a:lvl1pPr>
            <a:lvl2pPr marL="742950" indent="-285750" defTabSz="942975" eaLnBrk="0" hangingPunct="0">
              <a:defRPr>
                <a:solidFill>
                  <a:schemeClr val="tx1"/>
                </a:solidFill>
                <a:latin typeface="Arial" charset="0"/>
                <a:cs typeface="Arial" charset="0"/>
              </a:defRPr>
            </a:lvl2pPr>
            <a:lvl3pPr marL="1143000" indent="-228600" defTabSz="942975" eaLnBrk="0" hangingPunct="0">
              <a:defRPr>
                <a:solidFill>
                  <a:schemeClr val="tx1"/>
                </a:solidFill>
                <a:latin typeface="Arial" charset="0"/>
                <a:cs typeface="Arial" charset="0"/>
              </a:defRPr>
            </a:lvl3pPr>
            <a:lvl4pPr marL="1600200" indent="-228600" defTabSz="942975" eaLnBrk="0" hangingPunct="0">
              <a:defRPr>
                <a:solidFill>
                  <a:schemeClr val="tx1"/>
                </a:solidFill>
                <a:latin typeface="Arial" charset="0"/>
                <a:cs typeface="Arial" charset="0"/>
              </a:defRPr>
            </a:lvl4pPr>
            <a:lvl5pPr marL="2057400" indent="-228600" defTabSz="942975" eaLnBrk="0" hangingPunct="0">
              <a:defRPr>
                <a:solidFill>
                  <a:schemeClr val="tx1"/>
                </a:solidFill>
                <a:latin typeface="Arial" charset="0"/>
                <a:cs typeface="Arial" charset="0"/>
              </a:defRPr>
            </a:lvl5pPr>
            <a:lvl6pPr marL="2514600" indent="-228600" defTabSz="942975" eaLnBrk="0" fontAlgn="base" hangingPunct="0">
              <a:spcBef>
                <a:spcPct val="0"/>
              </a:spcBef>
              <a:spcAft>
                <a:spcPct val="0"/>
              </a:spcAft>
              <a:defRPr>
                <a:solidFill>
                  <a:schemeClr val="tx1"/>
                </a:solidFill>
                <a:latin typeface="Arial" charset="0"/>
                <a:cs typeface="Arial" charset="0"/>
              </a:defRPr>
            </a:lvl6pPr>
            <a:lvl7pPr marL="2971800" indent="-228600" defTabSz="942975" eaLnBrk="0" fontAlgn="base" hangingPunct="0">
              <a:spcBef>
                <a:spcPct val="0"/>
              </a:spcBef>
              <a:spcAft>
                <a:spcPct val="0"/>
              </a:spcAft>
              <a:defRPr>
                <a:solidFill>
                  <a:schemeClr val="tx1"/>
                </a:solidFill>
                <a:latin typeface="Arial" charset="0"/>
                <a:cs typeface="Arial" charset="0"/>
              </a:defRPr>
            </a:lvl7pPr>
            <a:lvl8pPr marL="3429000" indent="-228600" defTabSz="942975" eaLnBrk="0" fontAlgn="base" hangingPunct="0">
              <a:spcBef>
                <a:spcPct val="0"/>
              </a:spcBef>
              <a:spcAft>
                <a:spcPct val="0"/>
              </a:spcAft>
              <a:defRPr>
                <a:solidFill>
                  <a:schemeClr val="tx1"/>
                </a:solidFill>
                <a:latin typeface="Arial" charset="0"/>
                <a:cs typeface="Arial" charset="0"/>
              </a:defRPr>
            </a:lvl8pPr>
            <a:lvl9pPr marL="3886200" indent="-228600" defTabSz="942975" eaLnBrk="0" fontAlgn="base" hangingPunct="0">
              <a:spcBef>
                <a:spcPct val="0"/>
              </a:spcBef>
              <a:spcAft>
                <a:spcPct val="0"/>
              </a:spcAft>
              <a:defRPr>
                <a:solidFill>
                  <a:schemeClr val="tx1"/>
                </a:solidFill>
                <a:latin typeface="Arial" charset="0"/>
                <a:cs typeface="Arial" charset="0"/>
              </a:defRPr>
            </a:lvl9pPr>
          </a:lstStyle>
          <a:p>
            <a:pPr algn="r"/>
            <a:fld id="{DC82A886-B01D-46EB-B992-000DB882CA1F}" type="slidenum">
              <a:rPr lang="de-DE" altLang="en-US" sz="1200">
                <a:latin typeface="MetaPlusLF-Regular" charset="0"/>
              </a:rPr>
              <a:pPr algn="r"/>
              <a:t>1</a:t>
            </a:fld>
            <a:endParaRPr lang="de-DE" altLang="en-US" sz="1200">
              <a:latin typeface="MetaPlusLF-Regular" charset="0"/>
            </a:endParaRPr>
          </a:p>
        </p:txBody>
      </p:sp>
      <p:sp>
        <p:nvSpPr>
          <p:cNvPr id="18437" name="Rectangle 2"/>
          <p:cNvSpPr>
            <a:spLocks noChangeArrowheads="1" noTextEdit="1"/>
          </p:cNvSpPr>
          <p:nvPr>
            <p:ph type="sldImg"/>
          </p:nvPr>
        </p:nvSpPr>
        <p:spPr>
          <a:xfrm>
            <a:off x="1316038" y="685800"/>
            <a:ext cx="4230687" cy="3430588"/>
          </a:xfrm>
          <a:ln/>
        </p:spPr>
      </p:sp>
      <p:sp>
        <p:nvSpPr>
          <p:cNvPr id="18438" name="Rectangle 3"/>
          <p:cNvSpPr>
            <a:spLocks noGrp="1" noChangeArrowheads="1"/>
          </p:cNvSpPr>
          <p:nvPr>
            <p:ph type="body" idx="1"/>
          </p:nvPr>
        </p:nvSpPr>
        <p:spPr>
          <a:xfrm>
            <a:off x="685800" y="4341813"/>
            <a:ext cx="54864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48" tIns="47174" rIns="94348" bIns="47174"/>
          <a:lstStyle/>
          <a:p>
            <a:pPr eaLnBrk="1" hangingPunct="1"/>
            <a:endParaRPr lang="en-GB" smtClean="0"/>
          </a:p>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303463"/>
            <a:ext cx="7772400" cy="159067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4202113"/>
            <a:ext cx="6400800" cy="1895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6EC0FDF-4997-4F8F-B72B-15C60267D0C0}" type="slidenum">
              <a:rPr lang="tr-TR"/>
              <a:pPr>
                <a:defRPr/>
              </a:pPr>
              <a:t>‹#›</a:t>
            </a:fld>
            <a:endParaRPr lang="tr-TR"/>
          </a:p>
        </p:txBody>
      </p:sp>
    </p:spTree>
    <p:extLst>
      <p:ext uri="{BB962C8B-B14F-4D97-AF65-F5344CB8AC3E}">
        <p14:creationId xmlns:p14="http://schemas.microsoft.com/office/powerpoint/2010/main" val="83204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2A0D2AEA-CA29-4BEB-A47D-37C7C00021E6}" type="slidenum">
              <a:rPr lang="tr-TR"/>
              <a:pPr>
                <a:defRPr/>
              </a:pPr>
              <a:t>‹#›</a:t>
            </a:fld>
            <a:endParaRPr lang="tr-TR"/>
          </a:p>
        </p:txBody>
      </p:sp>
    </p:spTree>
    <p:extLst>
      <p:ext uri="{BB962C8B-B14F-4D97-AF65-F5344CB8AC3E}">
        <p14:creationId xmlns:p14="http://schemas.microsoft.com/office/powerpoint/2010/main" val="408568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96863"/>
            <a:ext cx="2057400" cy="63277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96863"/>
            <a:ext cx="6019800" cy="63277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CDC9B996-C39F-4D04-94EF-2D0EBE4DFA89}" type="slidenum">
              <a:rPr lang="tr-TR"/>
              <a:pPr>
                <a:defRPr/>
              </a:pPr>
              <a:t>‹#›</a:t>
            </a:fld>
            <a:endParaRPr lang="tr-TR"/>
          </a:p>
        </p:txBody>
      </p:sp>
    </p:spTree>
    <p:extLst>
      <p:ext uri="{BB962C8B-B14F-4D97-AF65-F5344CB8AC3E}">
        <p14:creationId xmlns:p14="http://schemas.microsoft.com/office/powerpoint/2010/main" val="1163735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251DD5F0-A4D8-4B5F-8095-599B81458861}" type="slidenum">
              <a:rPr lang="tr-TR"/>
              <a:pPr>
                <a:defRPr/>
              </a:pPr>
              <a:t>‹#›</a:t>
            </a:fld>
            <a:endParaRPr lang="tr-TR"/>
          </a:p>
        </p:txBody>
      </p:sp>
    </p:spTree>
    <p:extLst>
      <p:ext uri="{BB962C8B-B14F-4D97-AF65-F5344CB8AC3E}">
        <p14:creationId xmlns:p14="http://schemas.microsoft.com/office/powerpoint/2010/main" val="278403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765675"/>
            <a:ext cx="7772400" cy="1473200"/>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3143250"/>
            <a:ext cx="7772400" cy="16224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18B69902-64E1-496C-8250-5D3144408870}" type="slidenum">
              <a:rPr lang="tr-TR"/>
              <a:pPr>
                <a:defRPr/>
              </a:pPr>
              <a:t>‹#›</a:t>
            </a:fld>
            <a:endParaRPr lang="tr-TR"/>
          </a:p>
        </p:txBody>
      </p:sp>
    </p:spTree>
    <p:extLst>
      <p:ext uri="{BB962C8B-B14F-4D97-AF65-F5344CB8AC3E}">
        <p14:creationId xmlns:p14="http://schemas.microsoft.com/office/powerpoint/2010/main" val="216334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730375"/>
            <a:ext cx="4038600" cy="4894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730375"/>
            <a:ext cx="4038600" cy="4894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F01A359A-97F1-4300-B5FB-4BC10E7E4460}" type="slidenum">
              <a:rPr lang="tr-TR"/>
              <a:pPr>
                <a:defRPr/>
              </a:pPr>
              <a:t>‹#›</a:t>
            </a:fld>
            <a:endParaRPr lang="tr-TR"/>
          </a:p>
        </p:txBody>
      </p:sp>
    </p:spTree>
    <p:extLst>
      <p:ext uri="{BB962C8B-B14F-4D97-AF65-F5344CB8AC3E}">
        <p14:creationId xmlns:p14="http://schemas.microsoft.com/office/powerpoint/2010/main" val="12111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660525"/>
            <a:ext cx="4040188" cy="692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352675"/>
            <a:ext cx="4040188" cy="4271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660525"/>
            <a:ext cx="4041775" cy="692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352675"/>
            <a:ext cx="4041775" cy="4271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E6C8F674-09D0-4E55-9503-5FE2504AE71B}" type="slidenum">
              <a:rPr lang="tr-TR"/>
              <a:pPr>
                <a:defRPr/>
              </a:pPr>
              <a:t>‹#›</a:t>
            </a:fld>
            <a:endParaRPr lang="tr-TR"/>
          </a:p>
        </p:txBody>
      </p:sp>
    </p:spTree>
    <p:extLst>
      <p:ext uri="{BB962C8B-B14F-4D97-AF65-F5344CB8AC3E}">
        <p14:creationId xmlns:p14="http://schemas.microsoft.com/office/powerpoint/2010/main" val="299930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09753D56-51DD-4D51-94CD-90D47DCD93FA}" type="slidenum">
              <a:rPr lang="tr-TR"/>
              <a:pPr>
                <a:defRPr/>
              </a:pPr>
              <a:t>‹#›</a:t>
            </a:fld>
            <a:endParaRPr lang="tr-TR"/>
          </a:p>
        </p:txBody>
      </p:sp>
    </p:spTree>
    <p:extLst>
      <p:ext uri="{BB962C8B-B14F-4D97-AF65-F5344CB8AC3E}">
        <p14:creationId xmlns:p14="http://schemas.microsoft.com/office/powerpoint/2010/main" val="199057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11B1DF64-72BE-424B-9581-EDBE0BF27DDA}" type="slidenum">
              <a:rPr lang="tr-TR"/>
              <a:pPr>
                <a:defRPr/>
              </a:pPr>
              <a:t>‹#›</a:t>
            </a:fld>
            <a:endParaRPr lang="tr-TR"/>
          </a:p>
        </p:txBody>
      </p:sp>
    </p:spTree>
    <p:extLst>
      <p:ext uri="{BB962C8B-B14F-4D97-AF65-F5344CB8AC3E}">
        <p14:creationId xmlns:p14="http://schemas.microsoft.com/office/powerpoint/2010/main" val="33996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5275"/>
            <a:ext cx="3008313" cy="125730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95275"/>
            <a:ext cx="5111750" cy="6329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552575"/>
            <a:ext cx="3008313" cy="5072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277800EC-8ED8-483E-B809-900A0598DD4A}" type="slidenum">
              <a:rPr lang="tr-TR"/>
              <a:pPr>
                <a:defRPr/>
              </a:pPr>
              <a:t>‹#›</a:t>
            </a:fld>
            <a:endParaRPr lang="tr-TR"/>
          </a:p>
        </p:txBody>
      </p:sp>
    </p:spTree>
    <p:extLst>
      <p:ext uri="{BB962C8B-B14F-4D97-AF65-F5344CB8AC3E}">
        <p14:creationId xmlns:p14="http://schemas.microsoft.com/office/powerpoint/2010/main" val="1901360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5191125"/>
            <a:ext cx="5486400" cy="612775"/>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61988"/>
            <a:ext cx="5486400" cy="4451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803900"/>
            <a:ext cx="5486400" cy="871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8D665CBC-DA71-4081-98D4-025A0F71B4DC}" type="slidenum">
              <a:rPr lang="tr-TR"/>
              <a:pPr>
                <a:defRPr/>
              </a:pPr>
              <a:t>‹#›</a:t>
            </a:fld>
            <a:endParaRPr lang="tr-TR"/>
          </a:p>
        </p:txBody>
      </p:sp>
    </p:spTree>
    <p:extLst>
      <p:ext uri="{BB962C8B-B14F-4D97-AF65-F5344CB8AC3E}">
        <p14:creationId xmlns:p14="http://schemas.microsoft.com/office/powerpoint/2010/main" val="150040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96863"/>
            <a:ext cx="8229600"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730375"/>
            <a:ext cx="82296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754813"/>
            <a:ext cx="2133600" cy="514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tr-TR"/>
          </a:p>
        </p:txBody>
      </p:sp>
      <p:sp>
        <p:nvSpPr>
          <p:cNvPr id="1029" name="Rectangle 5"/>
          <p:cNvSpPr>
            <a:spLocks noGrp="1" noChangeArrowheads="1"/>
          </p:cNvSpPr>
          <p:nvPr>
            <p:ph type="ftr" sz="quarter" idx="3"/>
          </p:nvPr>
        </p:nvSpPr>
        <p:spPr bwMode="auto">
          <a:xfrm>
            <a:off x="3124200" y="6754813"/>
            <a:ext cx="2895600" cy="514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tr-TR"/>
          </a:p>
        </p:txBody>
      </p:sp>
      <p:sp>
        <p:nvSpPr>
          <p:cNvPr id="1030" name="Rectangle 6"/>
          <p:cNvSpPr>
            <a:spLocks noGrp="1" noChangeArrowheads="1"/>
          </p:cNvSpPr>
          <p:nvPr>
            <p:ph type="sldNum" sz="quarter" idx="4"/>
          </p:nvPr>
        </p:nvSpPr>
        <p:spPr bwMode="auto">
          <a:xfrm>
            <a:off x="6553200" y="6754813"/>
            <a:ext cx="2133600" cy="514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F29FB02-DA5F-4FBF-AD8D-A3B4E62BE038}" type="slidenum">
              <a:rPr lang="tr-TR"/>
              <a:pPr>
                <a:defRPr/>
              </a:pPr>
              <a:t>‹#›</a:t>
            </a:fld>
            <a:endParaRPr lang="tr-TR"/>
          </a:p>
        </p:txBody>
      </p:sp>
      <p:pic>
        <p:nvPicPr>
          <p:cNvPr id="1031" name="Picture 7" descr="sunuzemin_ata0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41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unuzemin_ata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9144000" cy="7416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4"/>
          <p:cNvSpPr txBox="1">
            <a:spLocks noChangeArrowheads="1"/>
          </p:cNvSpPr>
          <p:nvPr/>
        </p:nvSpPr>
        <p:spPr bwMode="auto">
          <a:xfrm>
            <a:off x="1619250" y="1908175"/>
            <a:ext cx="6186488"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r-TR" sz="2400" b="1">
                <a:solidFill>
                  <a:schemeClr val="bg1"/>
                </a:solidFill>
                <a:latin typeface="Times New Roman" pitchFamily="18" charset="0"/>
                <a:cs typeface="Times New Roman" pitchFamily="18" charset="0"/>
              </a:rPr>
              <a:t>ÖĞRENCİ İŞLERİ DAİRESİ BAŞKANLIĞI</a:t>
            </a:r>
          </a:p>
          <a:p>
            <a:pPr algn="ctr" eaLnBrk="1" hangingPunct="1"/>
            <a:endParaRPr lang="tr-TR" sz="2400" b="1">
              <a:solidFill>
                <a:schemeClr val="bg1"/>
              </a:solidFill>
              <a:latin typeface="Times New Roman" pitchFamily="18" charset="0"/>
              <a:cs typeface="Times New Roman" pitchFamily="18" charset="0"/>
            </a:endParaRPr>
          </a:p>
          <a:p>
            <a:pPr algn="ctr" eaLnBrk="1" hangingPunct="1"/>
            <a:r>
              <a:rPr lang="tr-TR" sz="2400" b="1">
                <a:solidFill>
                  <a:schemeClr val="bg1"/>
                </a:solidFill>
                <a:latin typeface="Times New Roman" pitchFamily="18" charset="0"/>
                <a:cs typeface="Times New Roman" pitchFamily="18" charset="0"/>
              </a:rPr>
              <a:t>DIŞ İLİŞKİLER ŞUBE MÜDÜRLÜĞÜ</a:t>
            </a:r>
          </a:p>
          <a:p>
            <a:pPr algn="ctr" eaLnBrk="1" hangingPunct="1"/>
            <a:endParaRPr lang="tr-TR" sz="2400" b="1">
              <a:solidFill>
                <a:schemeClr val="bg1"/>
              </a:solidFill>
            </a:endParaRPr>
          </a:p>
          <a:p>
            <a:pPr algn="ctr" eaLnBrk="1" hangingPunct="1"/>
            <a:endParaRPr lang="tr-TR" sz="2400" b="1">
              <a:solidFill>
                <a:schemeClr val="bg1"/>
              </a:solidFill>
            </a:endParaRPr>
          </a:p>
          <a:p>
            <a:pPr algn="ctr" eaLnBrk="1" hangingPunct="1"/>
            <a:endParaRPr lang="tr-TR" sz="2400" b="1">
              <a:solidFill>
                <a:schemeClr val="bg1"/>
              </a:solidFill>
            </a:endParaRPr>
          </a:p>
          <a:p>
            <a:pPr algn="ctr" eaLnBrk="1" hangingPunct="1"/>
            <a:endParaRPr lang="tr-TR" sz="2400" b="1">
              <a:solidFill>
                <a:schemeClr val="bg1"/>
              </a:solidFill>
            </a:endParaRPr>
          </a:p>
          <a:p>
            <a:pPr algn="ctr" eaLnBrk="1" hangingPunct="1"/>
            <a:endParaRPr lang="tr-TR" sz="2400" b="1">
              <a:solidFill>
                <a:schemeClr val="bg1"/>
              </a:solidFill>
            </a:endParaRPr>
          </a:p>
        </p:txBody>
      </p:sp>
      <p:pic>
        <p:nvPicPr>
          <p:cNvPr id="20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3700463"/>
            <a:ext cx="5545138" cy="303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ikdörtgen 2"/>
          <p:cNvSpPr>
            <a:spLocks noChangeArrowheads="1"/>
          </p:cNvSpPr>
          <p:nvPr/>
        </p:nvSpPr>
        <p:spPr bwMode="auto">
          <a:xfrm>
            <a:off x="1554163" y="1044575"/>
            <a:ext cx="59642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tr-TR" sz="2000" b="1">
                <a:latin typeface="Times New Roman" pitchFamily="18" charset="0"/>
                <a:cs typeface="Times New Roman" pitchFamily="18" charset="0"/>
              </a:rPr>
              <a:t>Öğrenim Hareketliliğinde</a:t>
            </a:r>
            <a:r>
              <a:rPr lang="tr-TR" sz="2000">
                <a:latin typeface="Times New Roman" pitchFamily="18" charset="0"/>
                <a:cs typeface="Times New Roman" pitchFamily="18" charset="0"/>
              </a:rPr>
              <a:t> </a:t>
            </a:r>
            <a:r>
              <a:rPr lang="tr-TR" sz="2000" b="1">
                <a:latin typeface="Times New Roman" pitchFamily="18" charset="0"/>
                <a:cs typeface="Times New Roman" pitchFamily="18" charset="0"/>
              </a:rPr>
              <a:t>Koşullu Yerleştirme İşlemi</a:t>
            </a:r>
            <a:endParaRPr lang="tr-TR" sz="2000">
              <a:latin typeface="Times New Roman" pitchFamily="18" charset="0"/>
              <a:cs typeface="Times New Roman" pitchFamily="18" charset="0"/>
            </a:endParaRPr>
          </a:p>
        </p:txBody>
      </p:sp>
      <p:sp>
        <p:nvSpPr>
          <p:cNvPr id="11267" name="Dikdörtgen 3"/>
          <p:cNvSpPr>
            <a:spLocks noChangeArrowheads="1"/>
          </p:cNvSpPr>
          <p:nvPr/>
        </p:nvSpPr>
        <p:spPr bwMode="auto">
          <a:xfrm>
            <a:off x="179388" y="1620838"/>
            <a:ext cx="8712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a:latin typeface="Times New Roman" pitchFamily="18" charset="0"/>
                <a:cs typeface="Times New Roman" pitchFamily="18" charset="0"/>
              </a:rPr>
              <a:t>2014 Yılı itibari ile Erasmus+ Dönemine  geçen bu yeni süreçte “Dil Yeterliliği” tüm anlaşmalarımızda ön koşul olmuştur. Öğrenim Hareketliliği kapsamındaki tüm anlaşmalarımızda en düşük dil seviyesi B1 olarak belirlenmiş ve imza altına alınmıştır. Geçen yıl yapılan sınav sonuçlarından ötürü bu yıl daha fazla öğrencimizin bu faaliyetten faydalanabilmesi için müdürlüğümüzce  ilk kez planlanan eğitim  bu yıl için sadece İngilizce için gerçekleştirilecektir.</a:t>
            </a:r>
          </a:p>
          <a:p>
            <a:pPr algn="just"/>
            <a:r>
              <a:rPr lang="tr-TR">
                <a:latin typeface="Times New Roman" pitchFamily="18" charset="0"/>
                <a:cs typeface="Times New Roman" pitchFamily="18" charset="0"/>
              </a:rPr>
              <a:t>11 Şubat 2015 tarihinde gerçekleştirilen İngilizce dil sınavından 40 üzerinde puan almış öğrencilerimizden, kendilerine e posta ile iletilen bildirimimize onay verenler yerleştirildikleri ve onay verdikleri üniversitelere bildirileceklerdir. Dönem içinde yani önümüzdeki 3 ay içinde hafta içi farklı saatlerde ve sınıflarda Yabancı Diller Yüksekokulumuzda düzenlenecek eğitime devam ederek eğitim sonunda dil seviyelerini B1 seviyesine ulaştıran öğrencilerimiz faaliyetlerini gerçekleştirebileceklerdir. </a:t>
            </a:r>
          </a:p>
          <a:p>
            <a:pPr algn="just"/>
            <a:r>
              <a:rPr lang="tr-TR">
                <a:latin typeface="Times New Roman" pitchFamily="18" charset="0"/>
                <a:cs typeface="Times New Roman" pitchFamily="18" charset="0"/>
              </a:rPr>
              <a:t>Eğitim; katılımcı öğrencilerimizin seviye ve haftalık ders programları göz önüne alınarak planlanacaktır.  (I.Öğretimler için gün içi, II.Öğretimler için akşam gibi) Bu eğitimde devam mecburiyeti mevcuttur. Eğitimcilerin belirleyeceği devamsızlık sınırı aşanlar başarısız kabul edileceklerdir. Söz konusu eğitimin maaliyeti müdürlüğümüzce ödenmektedir. Katılımcılardan sadece cüzi bir eğitim dökümanı gideri alınacaktır.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611188" y="971550"/>
            <a:ext cx="8229600" cy="503238"/>
          </a:xfrm>
        </p:spPr>
        <p:txBody>
          <a:bodyPr/>
          <a:lstStyle/>
          <a:p>
            <a:r>
              <a:rPr lang="tr-TR" sz="2000" b="1" smtClean="0">
                <a:solidFill>
                  <a:schemeClr val="tx1"/>
                </a:solidFill>
                <a:latin typeface="Times New Roman" pitchFamily="18" charset="0"/>
                <a:cs typeface="Times New Roman" pitchFamily="18" charset="0"/>
              </a:rPr>
              <a:t>Erasmus+ Programının Avantajları ve Dezavantajları</a:t>
            </a:r>
            <a:endParaRPr lang="tr-TR" sz="2000" smtClean="0">
              <a:latin typeface="Times New Roman" pitchFamily="18" charset="0"/>
              <a:cs typeface="Times New Roman" pitchFamily="18" charset="0"/>
            </a:endParaRPr>
          </a:p>
        </p:txBody>
      </p:sp>
      <p:sp>
        <p:nvSpPr>
          <p:cNvPr id="12291" name="2 İçerik Yer Tutucusu"/>
          <p:cNvSpPr>
            <a:spLocks noGrp="1"/>
          </p:cNvSpPr>
          <p:nvPr>
            <p:ph idx="1"/>
          </p:nvPr>
        </p:nvSpPr>
        <p:spPr>
          <a:xfrm>
            <a:off x="684213" y="1404938"/>
            <a:ext cx="8229600" cy="4894262"/>
          </a:xfrm>
        </p:spPr>
        <p:txBody>
          <a:bodyPr/>
          <a:lstStyle/>
          <a:p>
            <a:pPr algn="just">
              <a:buFont typeface="Monotype Sorts" pitchFamily="2" charset="2"/>
              <a:buChar char="n"/>
              <a:tabLst>
                <a:tab pos="0" algn="l"/>
              </a:tabLst>
            </a:pPr>
            <a:r>
              <a:rPr lang="tr-TR" sz="1800" smtClean="0">
                <a:latin typeface="Times New Roman" pitchFamily="18" charset="0"/>
                <a:cs typeface="Times New Roman" pitchFamily="18" charset="0"/>
              </a:rPr>
              <a:t>Yurt dışındaki bir çok üniversitede eğitim-öğretim görme fırsatını yakalamak ve bu sayede yurt dışındaki üniversitelerin Avrupa düzeyindeki imkanlarından yararlanabilmek.</a:t>
            </a:r>
          </a:p>
          <a:p>
            <a:pPr algn="just">
              <a:buFont typeface="Monotype Sorts" pitchFamily="2" charset="2"/>
              <a:buChar char="n"/>
              <a:tabLst>
                <a:tab pos="0" algn="l"/>
              </a:tabLst>
            </a:pPr>
            <a:r>
              <a:rPr lang="tr-TR" sz="1800" smtClean="0">
                <a:latin typeface="Times New Roman" pitchFamily="18" charset="0"/>
                <a:cs typeface="Times New Roman" pitchFamily="18" charset="0"/>
              </a:rPr>
              <a:t>Avrupa’nın bir çok farklı ülkesinden gelen öğrencilerle tanışmak.</a:t>
            </a:r>
          </a:p>
          <a:p>
            <a:pPr algn="just">
              <a:buFont typeface="Monotype Sorts" pitchFamily="2" charset="2"/>
              <a:buChar char="n"/>
              <a:tabLst>
                <a:tab pos="0" algn="l"/>
              </a:tabLst>
            </a:pPr>
            <a:r>
              <a:rPr lang="tr-TR" sz="1800" smtClean="0">
                <a:latin typeface="Times New Roman" pitchFamily="18" charset="0"/>
                <a:cs typeface="Times New Roman" pitchFamily="18" charset="0"/>
              </a:rPr>
              <a:t>Farklı bir dilde eğitim almak ve evrensel bir dil olan İngilizceyi günlük yaşamda kullanma yetisini geliştirmek.</a:t>
            </a:r>
          </a:p>
          <a:p>
            <a:pPr algn="just">
              <a:buFont typeface="Monotype Sorts" pitchFamily="2" charset="2"/>
              <a:buChar char="n"/>
              <a:tabLst>
                <a:tab pos="0" algn="l"/>
              </a:tabLst>
            </a:pPr>
            <a:r>
              <a:rPr lang="tr-TR" sz="1800" smtClean="0">
                <a:latin typeface="Times New Roman" pitchFamily="18" charset="0"/>
                <a:cs typeface="Times New Roman" pitchFamily="18" charset="0"/>
              </a:rPr>
              <a:t>Bir başka ülkede yaşamak ve çalışmak, oranın idari işleyişleri ve bürokrasisi ile uğraşmak, onlarca form doldururken Avrupa bürokrasisiyle de tanışmak ve tüm bu süreçleri başarıyla tamamlamak kendinize olan güveninizi artıracak, yaşadığınız tecrübeler olgunlaşmanıza son derece değerli katkılarda bulunacaktır. </a:t>
            </a:r>
          </a:p>
          <a:p>
            <a:pPr algn="just">
              <a:buFont typeface="Monotype Sorts" pitchFamily="2" charset="2"/>
              <a:buChar char="n"/>
              <a:tabLst>
                <a:tab pos="0" algn="l"/>
              </a:tabLst>
            </a:pPr>
            <a:r>
              <a:rPr lang="tr-TR" sz="1800" smtClean="0">
                <a:latin typeface="Times New Roman" pitchFamily="18" charset="0"/>
                <a:cs typeface="Times New Roman" pitchFamily="18" charset="0"/>
              </a:rPr>
              <a:t>Fransa, İspanya, İtalya, Portekiz ve Almanya gibi Batı Avrupa Ülkelerindeki çoğu üniversiteler eğitim dillerinin yaygın bir dil olması sebebiyle kendi dillerinde eğitim  vermesinden ve diğer Avrupa ülkelerinden Erasmus programı ile gelmiş öğrencilerin  bu dili bilmelerinden ötürü diğer öğrencilerin adaptasyon sorunu yaşaması</a:t>
            </a:r>
          </a:p>
          <a:p>
            <a:pPr algn="just">
              <a:buFont typeface="Monotype Sorts" pitchFamily="2" charset="2"/>
              <a:buChar char="n"/>
              <a:tabLst>
                <a:tab pos="0" algn="l"/>
              </a:tabLst>
            </a:pPr>
            <a:r>
              <a:rPr lang="tr-TR" sz="1800" smtClean="0">
                <a:latin typeface="Times New Roman" pitchFamily="18" charset="0"/>
                <a:cs typeface="Times New Roman" pitchFamily="18" charset="0"/>
              </a:rPr>
              <a:t>Öğrencilerin İngilizceyi konuşma düzeyinde yeteri kadar yetiye sahip olmamasından dolayı kendisini ifade edememesi ve başarısız olması</a:t>
            </a:r>
          </a:p>
          <a:p>
            <a:pPr algn="just">
              <a:buFont typeface="Monotype Sorts" pitchFamily="2" charset="2"/>
              <a:buChar char="n"/>
              <a:tabLst>
                <a:tab pos="0" algn="l"/>
              </a:tabLst>
            </a:pPr>
            <a:r>
              <a:rPr lang="tr-TR" sz="1800" smtClean="0">
                <a:latin typeface="Times New Roman" pitchFamily="18" charset="0"/>
                <a:cs typeface="Times New Roman" pitchFamily="18" charset="0"/>
              </a:rPr>
              <a:t>Yurt dışında gidilen ülkenin kültürel ve ekonomik farklılıklarından dolayı yaşanan sorunlar</a:t>
            </a:r>
          </a:p>
          <a:p>
            <a:pPr>
              <a:buFont typeface="Monotype Sorts" pitchFamily="2" charset="2"/>
              <a:buChar char="n"/>
              <a:tabLst>
                <a:tab pos="0" algn="l"/>
              </a:tabLst>
            </a:pPr>
            <a:endParaRPr lang="tr-TR" sz="1800" b="1" smtClean="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468313" y="971550"/>
            <a:ext cx="8229600" cy="576263"/>
          </a:xfrm>
        </p:spPr>
        <p:txBody>
          <a:bodyPr/>
          <a:lstStyle/>
          <a:p>
            <a:r>
              <a:rPr lang="de-DE" sz="2000" b="1" smtClean="0">
                <a:latin typeface="Times New Roman" pitchFamily="18" charset="0"/>
                <a:cs typeface="Times New Roman" pitchFamily="18" charset="0"/>
              </a:rPr>
              <a:t>Erasmus Programında İzlenilmesi Gereken Süreç</a:t>
            </a:r>
            <a:endParaRPr lang="tr-TR" sz="2000" b="1" smtClean="0">
              <a:latin typeface="Times New Roman" pitchFamily="18" charset="0"/>
              <a:cs typeface="Times New Roman" pitchFamily="18" charset="0"/>
            </a:endParaRPr>
          </a:p>
        </p:txBody>
      </p:sp>
      <p:sp>
        <p:nvSpPr>
          <p:cNvPr id="13315" name="İçerik Yer Tutucusu 1"/>
          <p:cNvSpPr>
            <a:spLocks noGrp="1"/>
          </p:cNvSpPr>
          <p:nvPr>
            <p:ph idx="1"/>
          </p:nvPr>
        </p:nvSpPr>
        <p:spPr>
          <a:xfrm>
            <a:off x="457200" y="1730375"/>
            <a:ext cx="8229600" cy="5146675"/>
          </a:xfrm>
        </p:spPr>
        <p:txBody>
          <a:bodyPr/>
          <a:lstStyle/>
          <a:p>
            <a:pPr algn="just"/>
            <a:r>
              <a:rPr lang="tr-TR" sz="1800" smtClean="0">
                <a:latin typeface="Times New Roman" pitchFamily="18" charset="0"/>
                <a:cs typeface="Times New Roman" pitchFamily="18" charset="0"/>
              </a:rPr>
              <a:t>Dış İlişkiler Şube Müdürlüğü, kazanan tüm öğrencilerimizin isimlerini Yurt Dışındaki Üniversitelere bildirecektir. Kazanan öğrencilerimizin ise gidecekleri üniversitelerin web sayfalarını dikkatle incelemeleri, Akademik takvim, ders programları, Yurt imkanları, başvuru tarihleri gibi bilgileri edinmelidir.</a:t>
            </a:r>
          </a:p>
          <a:p>
            <a:pPr algn="just"/>
            <a:r>
              <a:rPr lang="tr-TR" sz="1800" smtClean="0">
                <a:latin typeface="Times New Roman" pitchFamily="18" charset="0"/>
                <a:cs typeface="Times New Roman" pitchFamily="18" charset="0"/>
              </a:rPr>
              <a:t>Gidilecek üniversiteden davet mektubu almak için; başvuru formu, konaklama formu, öğrenim anlaşması vb. evrakların hazırlanması aşamasında sizlere bölüm koordinatörleriniz yardımcı olacaktır. Söz konusu evrakların talep ve hazırlığı müdürlüğümüz işlemleri dışındadır. </a:t>
            </a:r>
          </a:p>
          <a:p>
            <a:pPr algn="just"/>
            <a:r>
              <a:rPr kumimoji="1" lang="tr-TR" sz="1800" smtClean="0">
                <a:solidFill>
                  <a:srgbClr val="000000"/>
                </a:solidFill>
                <a:latin typeface="Times New Roman" pitchFamily="18" charset="0"/>
                <a:cs typeface="Times New Roman" pitchFamily="18" charset="0"/>
              </a:rPr>
              <a:t>Kabul Mektubu ve diğer resmi evrakların öğrenciye ulaşması ile ilgili takibi Bölüm Koordinatörü ile birlikte öğrenci, telefon ve e-mail yoluyla karşı kurumdan talep etmekle yükümlüdür. </a:t>
            </a:r>
            <a:r>
              <a:rPr kumimoji="1" lang="tr-TR" sz="1800" b="1" smtClean="0">
                <a:solidFill>
                  <a:srgbClr val="000000"/>
                </a:solidFill>
                <a:latin typeface="Times New Roman" pitchFamily="18" charset="0"/>
                <a:cs typeface="Times New Roman" pitchFamily="18" charset="0"/>
              </a:rPr>
              <a:t>Dış İlişkiler Şube Müdürlüğü kabul mektubu ve diğer evrakların takibi ve ulaşması için karşı kurumla </a:t>
            </a:r>
            <a:r>
              <a:rPr kumimoji="1" lang="tr-TR" sz="1800" b="1" u="sng" smtClean="0">
                <a:solidFill>
                  <a:srgbClr val="000000"/>
                </a:solidFill>
                <a:latin typeface="Times New Roman" pitchFamily="18" charset="0"/>
                <a:cs typeface="Times New Roman" pitchFamily="18" charset="0"/>
              </a:rPr>
              <a:t>irtibata geçmeyecektir</a:t>
            </a:r>
            <a:r>
              <a:rPr kumimoji="1" lang="tr-TR" sz="1800" b="1" smtClean="0">
                <a:solidFill>
                  <a:srgbClr val="000000"/>
                </a:solidFill>
                <a:latin typeface="Times New Roman" pitchFamily="18" charset="0"/>
                <a:cs typeface="Times New Roman" pitchFamily="18" charset="0"/>
              </a:rPr>
              <a:t>.</a:t>
            </a:r>
            <a:r>
              <a:rPr kumimoji="1" lang="tr-TR" sz="1800" smtClean="0">
                <a:solidFill>
                  <a:srgbClr val="000000"/>
                </a:solidFill>
                <a:latin typeface="Times New Roman" pitchFamily="18" charset="0"/>
                <a:cs typeface="Times New Roman" pitchFamily="18" charset="0"/>
              </a:rPr>
              <a:t> Öğrencinin verecek olduğu adrese ulaşacak mektubun postada kaybolma durumu göz önünde bulundurularak gerekli önlem alınmalıdır</a:t>
            </a:r>
          </a:p>
          <a:p>
            <a:pPr algn="just"/>
            <a:r>
              <a:rPr kumimoji="1" lang="tr-TR" sz="1800" smtClean="0">
                <a:solidFill>
                  <a:srgbClr val="000000"/>
                </a:solidFill>
                <a:latin typeface="Times New Roman" pitchFamily="18" charset="0"/>
                <a:cs typeface="Times New Roman" pitchFamily="18" charset="0"/>
              </a:rPr>
              <a:t>Pek çok Üniversite başvuru sırasında İngilizce Transkript ve İngilizce Özgeçmiş (CV) istemektedir. Bu ihtimalleri göz önünde bulundurarak bu belgeleri edinerek sürekli elektronik ortamda hazır bulundurmanız işlemlerinizin çabuk bir şekilde sonlanması için önemli olabilir.</a:t>
            </a:r>
          </a:p>
          <a:p>
            <a:endParaRPr lang="tr-TR" sz="1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İçerik Yer Tutucusu 1"/>
          <p:cNvSpPr>
            <a:spLocks noGrp="1"/>
          </p:cNvSpPr>
          <p:nvPr>
            <p:ph idx="1"/>
          </p:nvPr>
        </p:nvSpPr>
        <p:spPr>
          <a:xfrm>
            <a:off x="457200" y="1730375"/>
            <a:ext cx="8229600" cy="5146675"/>
          </a:xfrm>
        </p:spPr>
        <p:txBody>
          <a:bodyPr/>
          <a:lstStyle/>
          <a:p>
            <a:pPr marL="358775" indent="-358775" defTabSz="957263">
              <a:lnSpc>
                <a:spcPts val="2088"/>
              </a:lnSpc>
              <a:buClr>
                <a:srgbClr val="CBCBCB"/>
              </a:buClr>
              <a:buSzPct val="50000"/>
              <a:buFont typeface="Monotype Sorts" pitchFamily="2" charset="2"/>
              <a:buChar char="n"/>
            </a:pPr>
            <a:r>
              <a:rPr kumimoji="1" lang="tr-TR" sz="1800" smtClean="0">
                <a:solidFill>
                  <a:srgbClr val="000000"/>
                </a:solidFill>
                <a:latin typeface="Times New Roman" pitchFamily="18" charset="0"/>
                <a:cs typeface="Times New Roman" pitchFamily="18" charset="0"/>
              </a:rPr>
              <a:t>Sürekli iletişim halinde olup bilgi alışverişinde bulunmak üzere tüm Erasmus+ Öğrencilerimizin</a:t>
            </a:r>
            <a:r>
              <a:rPr kumimoji="1" lang="tr-TR" sz="1800" smtClean="0">
                <a:solidFill>
                  <a:srgbClr val="FF0000"/>
                </a:solidFill>
                <a:latin typeface="Times New Roman" pitchFamily="18" charset="0"/>
                <a:cs typeface="Times New Roman" pitchFamily="18" charset="0"/>
              </a:rPr>
              <a:t> www.erasmus.sakarya.edu.tr </a:t>
            </a:r>
            <a:r>
              <a:rPr kumimoji="1" lang="tr-TR" sz="1800" smtClean="0">
                <a:solidFill>
                  <a:srgbClr val="000000"/>
                </a:solidFill>
                <a:latin typeface="Times New Roman" pitchFamily="18" charset="0"/>
                <a:cs typeface="Times New Roman" pitchFamily="18" charset="0"/>
              </a:rPr>
              <a:t>internet adresimiz ile sosyal paylaşım sitesi </a:t>
            </a:r>
            <a:r>
              <a:rPr kumimoji="1" lang="tr-TR" sz="1800" smtClean="0">
                <a:solidFill>
                  <a:srgbClr val="FF0000"/>
                </a:solidFill>
                <a:latin typeface="Times New Roman" pitchFamily="18" charset="0"/>
                <a:cs typeface="Times New Roman" pitchFamily="18" charset="0"/>
              </a:rPr>
              <a:t>www.facebook.com.tr </a:t>
            </a:r>
            <a:r>
              <a:rPr kumimoji="1" lang="tr-TR" sz="1800" smtClean="0">
                <a:solidFill>
                  <a:srgbClr val="000000"/>
                </a:solidFill>
                <a:latin typeface="Times New Roman" pitchFamily="18" charset="0"/>
                <a:cs typeface="Times New Roman" pitchFamily="18" charset="0"/>
              </a:rPr>
              <a:t>adresinde aktif olan “ Sakarya Üniversitesi Erasmus Programı Resmi Facebook Grubu” aracılığı ile duyurularımız ve bilgilendirmelerimiz yayınlanmaktadır. Ayrıca toplu bildirimlerimiz e posta aracılığı ile de sizlere iletilmektedir. Bu nedenle başvurunuz esnasında ikinci adres olarak bildirdiğiniz e postalarınızı lütfen değiştirmeyiniz.</a:t>
            </a:r>
          </a:p>
          <a:p>
            <a:pPr marL="358775" indent="-358775" defTabSz="957263">
              <a:lnSpc>
                <a:spcPts val="2088"/>
              </a:lnSpc>
              <a:buClr>
                <a:srgbClr val="CBCBCB"/>
              </a:buClr>
              <a:buSzPct val="50000"/>
              <a:buFont typeface="Monotype Sorts" pitchFamily="2" charset="2"/>
              <a:buChar char="n"/>
            </a:pPr>
            <a:r>
              <a:rPr kumimoji="1" lang="tr-TR" sz="1800" b="1" smtClean="0">
                <a:solidFill>
                  <a:srgbClr val="FF0000"/>
                </a:solidFill>
                <a:latin typeface="Times New Roman" pitchFamily="18" charset="0"/>
                <a:cs typeface="Times New Roman" pitchFamily="18" charset="0"/>
              </a:rPr>
              <a:t>Evraklarınız ile ilgili işlemler hafta içi her gün sabah 10.00 ile 12.00 arasında gerçekleşecektir. </a:t>
            </a:r>
          </a:p>
          <a:p>
            <a:pPr marL="358775" indent="-358775" defTabSz="957263">
              <a:lnSpc>
                <a:spcPts val="2088"/>
              </a:lnSpc>
              <a:buClr>
                <a:srgbClr val="CBCBCB"/>
              </a:buClr>
              <a:buSzPct val="50000"/>
              <a:buFont typeface="Monotype Sorts" pitchFamily="2" charset="2"/>
              <a:buChar char="n"/>
            </a:pPr>
            <a:r>
              <a:rPr kumimoji="1" lang="tr-TR" sz="1800" smtClean="0">
                <a:solidFill>
                  <a:srgbClr val="000000"/>
                </a:solidFill>
                <a:latin typeface="Times New Roman" pitchFamily="18" charset="0"/>
                <a:cs typeface="Times New Roman" pitchFamily="18" charset="0"/>
              </a:rPr>
              <a:t>İsminize düzenlenen ve/veya tarafımıza ulaştırılan evrakların ofisimizde hazır olup olmadığı </a:t>
            </a:r>
            <a:r>
              <a:rPr kumimoji="1" lang="tr-TR" sz="1800" smtClean="0">
                <a:solidFill>
                  <a:srgbClr val="FF0000"/>
                </a:solidFill>
                <a:latin typeface="Times New Roman" pitchFamily="18" charset="0"/>
                <a:cs typeface="Times New Roman" pitchFamily="18" charset="0"/>
              </a:rPr>
              <a:t>www.erasmus.sakarya.edu.tr</a:t>
            </a:r>
            <a:r>
              <a:rPr kumimoji="1" lang="tr-TR" sz="1800" smtClean="0">
                <a:solidFill>
                  <a:srgbClr val="000000"/>
                </a:solidFill>
                <a:latin typeface="Times New Roman" pitchFamily="18" charset="0"/>
                <a:cs typeface="Times New Roman" pitchFamily="18" charset="0"/>
              </a:rPr>
              <a:t> sayfasında DÖKÜMANLAR/Resmi Evraklar-Erasmus+ Evrakları-Diğer Evraklar kısmından takip edilebilmektedir.</a:t>
            </a:r>
          </a:p>
        </p:txBody>
      </p:sp>
      <p:sp>
        <p:nvSpPr>
          <p:cNvPr id="14339" name="1 Başlık"/>
          <p:cNvSpPr>
            <a:spLocks noGrp="1"/>
          </p:cNvSpPr>
          <p:nvPr>
            <p:ph type="title"/>
          </p:nvPr>
        </p:nvSpPr>
        <p:spPr>
          <a:xfrm>
            <a:off x="468313" y="612775"/>
            <a:ext cx="8229600" cy="1236663"/>
          </a:xfrm>
        </p:spPr>
        <p:txBody>
          <a:bodyPr/>
          <a:lstStyle/>
          <a:p>
            <a:r>
              <a:rPr lang="de-DE" sz="2000" b="1" smtClean="0">
                <a:latin typeface="Times New Roman" pitchFamily="18" charset="0"/>
                <a:cs typeface="Times New Roman" pitchFamily="18" charset="0"/>
              </a:rPr>
              <a:t>Erasmus Programında İzlenilmesi Gereken Süreç</a:t>
            </a:r>
            <a:endParaRPr lang="tr-TR" sz="2000" b="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a:xfrm>
            <a:off x="468313" y="900113"/>
            <a:ext cx="8229600" cy="792162"/>
          </a:xfrm>
        </p:spPr>
        <p:txBody>
          <a:bodyPr/>
          <a:lstStyle/>
          <a:p>
            <a:r>
              <a:rPr lang="tr-TR" sz="2000" b="1" smtClean="0">
                <a:latin typeface="Times New Roman" pitchFamily="18" charset="0"/>
                <a:cs typeface="Times New Roman" pitchFamily="18" charset="0"/>
              </a:rPr>
              <a:t>Tüm Soru ve Sorunlarınız için Birim Sorumlularınız ile iletişim içinde olunuz.</a:t>
            </a:r>
          </a:p>
        </p:txBody>
      </p:sp>
      <p:sp>
        <p:nvSpPr>
          <p:cNvPr id="15363" name="İçerik Yer Tutucusu 2"/>
          <p:cNvSpPr>
            <a:spLocks noGrp="1"/>
          </p:cNvSpPr>
          <p:nvPr>
            <p:ph idx="1"/>
          </p:nvPr>
        </p:nvSpPr>
        <p:spPr>
          <a:xfrm>
            <a:off x="323850" y="1692275"/>
            <a:ext cx="8686800" cy="5146675"/>
          </a:xfrm>
        </p:spPr>
        <p:txBody>
          <a:bodyPr/>
          <a:lstStyle/>
          <a:p>
            <a:pPr marL="0" indent="0">
              <a:buFontTx/>
              <a:buNone/>
            </a:pPr>
            <a:r>
              <a:rPr lang="tr-TR" sz="1800" smtClean="0">
                <a:latin typeface="Times New Roman" pitchFamily="18" charset="0"/>
                <a:cs typeface="Times New Roman" pitchFamily="18" charset="0"/>
              </a:rPr>
              <a:t>Şef  İsmail ERDİK</a:t>
            </a:r>
          </a:p>
          <a:p>
            <a:pPr marL="0" indent="0">
              <a:buFontTx/>
              <a:buNone/>
            </a:pPr>
            <a:r>
              <a:rPr lang="tr-TR" sz="1800" smtClean="0">
                <a:latin typeface="Times New Roman" pitchFamily="18" charset="0"/>
                <a:cs typeface="Times New Roman" pitchFamily="18" charset="0"/>
              </a:rPr>
              <a:t>Teknoloji Fakültesi-İşletme Fak.-Eğitim Fak.- İlahiyat Fak. MYO ve YO lar </a:t>
            </a:r>
          </a:p>
          <a:p>
            <a:pPr marL="0" indent="0">
              <a:buFontTx/>
              <a:buNone/>
            </a:pPr>
            <a:r>
              <a:rPr lang="tr-TR" sz="1800" u="sng" smtClean="0">
                <a:solidFill>
                  <a:srgbClr val="002060"/>
                </a:solidFill>
                <a:latin typeface="Times New Roman" pitchFamily="18" charset="0"/>
                <a:cs typeface="Times New Roman" pitchFamily="18" charset="0"/>
              </a:rPr>
              <a:t>ierdik@sakarya.edu.tr</a:t>
            </a:r>
            <a:endParaRPr lang="tr-TR" sz="1800" smtClean="0">
              <a:solidFill>
                <a:srgbClr val="002060"/>
              </a:solidFill>
              <a:latin typeface="Times New Roman" pitchFamily="18" charset="0"/>
              <a:cs typeface="Times New Roman" pitchFamily="18" charset="0"/>
            </a:endParaRPr>
          </a:p>
          <a:p>
            <a:pPr marL="0" indent="0">
              <a:buFontTx/>
              <a:buNone/>
            </a:pPr>
            <a:r>
              <a:rPr lang="tr-TR" sz="1800" b="1" smtClean="0">
                <a:latin typeface="Times New Roman" pitchFamily="18" charset="0"/>
                <a:cs typeface="Times New Roman" pitchFamily="18" charset="0"/>
              </a:rPr>
              <a:t>+90 264 295 50 89</a:t>
            </a:r>
            <a:endParaRPr lang="tr-TR" sz="1800" smtClean="0">
              <a:latin typeface="Times New Roman" pitchFamily="18" charset="0"/>
              <a:cs typeface="Times New Roman" pitchFamily="18" charset="0"/>
            </a:endParaRPr>
          </a:p>
          <a:p>
            <a:pPr marL="0" indent="0">
              <a:buFontTx/>
              <a:buNone/>
            </a:pPr>
            <a:r>
              <a:rPr lang="tr-TR" sz="1800" smtClean="0">
                <a:latin typeface="Times New Roman" pitchFamily="18" charset="0"/>
                <a:cs typeface="Times New Roman" pitchFamily="18" charset="0"/>
              </a:rPr>
              <a:t>Uzman Abdullah NALBANTOĞLU</a:t>
            </a:r>
          </a:p>
          <a:p>
            <a:pPr marL="0" indent="0">
              <a:buFontTx/>
              <a:buNone/>
            </a:pPr>
            <a:r>
              <a:rPr lang="tr-TR" sz="1800" smtClean="0">
                <a:latin typeface="Times New Roman" pitchFamily="18" charset="0"/>
                <a:cs typeface="Times New Roman" pitchFamily="18" charset="0"/>
              </a:rPr>
              <a:t>Enstitüler</a:t>
            </a:r>
          </a:p>
          <a:p>
            <a:pPr marL="0" indent="0">
              <a:buFontTx/>
              <a:buNone/>
            </a:pPr>
            <a:r>
              <a:rPr lang="tr-TR" sz="1800" u="sng" smtClean="0">
                <a:solidFill>
                  <a:srgbClr val="002060"/>
                </a:solidFill>
                <a:latin typeface="Times New Roman" pitchFamily="18" charset="0"/>
                <a:cs typeface="Times New Roman" pitchFamily="18" charset="0"/>
              </a:rPr>
              <a:t>analbantoglu@sakarya.edu.tr</a:t>
            </a:r>
            <a:endParaRPr lang="tr-TR" sz="1800" smtClean="0">
              <a:solidFill>
                <a:srgbClr val="002060"/>
              </a:solidFill>
              <a:latin typeface="Times New Roman" pitchFamily="18" charset="0"/>
              <a:cs typeface="Times New Roman" pitchFamily="18" charset="0"/>
            </a:endParaRPr>
          </a:p>
          <a:p>
            <a:pPr marL="0" indent="0">
              <a:buFontTx/>
              <a:buNone/>
            </a:pPr>
            <a:r>
              <a:rPr lang="tr-TR" sz="1800" b="1" smtClean="0">
                <a:latin typeface="Times New Roman" pitchFamily="18" charset="0"/>
                <a:cs typeface="Times New Roman" pitchFamily="18" charset="0"/>
              </a:rPr>
              <a:t>+90 264 295 50 84</a:t>
            </a:r>
            <a:endParaRPr lang="tr-TR" sz="1800" smtClean="0">
              <a:latin typeface="Times New Roman" pitchFamily="18" charset="0"/>
              <a:cs typeface="Times New Roman" pitchFamily="18" charset="0"/>
            </a:endParaRPr>
          </a:p>
          <a:p>
            <a:pPr marL="0" indent="0">
              <a:buFontTx/>
              <a:buNone/>
            </a:pPr>
            <a:r>
              <a:rPr lang="tr-TR" sz="1800" smtClean="0">
                <a:latin typeface="Times New Roman" pitchFamily="18" charset="0"/>
                <a:cs typeface="Times New Roman" pitchFamily="18" charset="0"/>
              </a:rPr>
              <a:t>Dilara KELEŞ</a:t>
            </a:r>
          </a:p>
          <a:p>
            <a:pPr marL="0" indent="0">
              <a:buFontTx/>
              <a:buNone/>
            </a:pPr>
            <a:r>
              <a:rPr lang="tr-TR" sz="1800" smtClean="0">
                <a:latin typeface="Times New Roman" pitchFamily="18" charset="0"/>
                <a:cs typeface="Times New Roman" pitchFamily="18" charset="0"/>
              </a:rPr>
              <a:t>Mühendislik Fak. - Bilgisayar ve Bilişim Bilimleri Fak.</a:t>
            </a:r>
          </a:p>
          <a:p>
            <a:pPr marL="0" indent="0">
              <a:buFontTx/>
              <a:buNone/>
            </a:pPr>
            <a:r>
              <a:rPr lang="tr-TR" sz="1800" u="sng" smtClean="0">
                <a:solidFill>
                  <a:srgbClr val="002060"/>
                </a:solidFill>
                <a:latin typeface="Times New Roman" pitchFamily="18" charset="0"/>
                <a:cs typeface="Times New Roman" pitchFamily="18" charset="0"/>
              </a:rPr>
              <a:t>dkeles@sakarya.edu.tr</a:t>
            </a:r>
            <a:endParaRPr lang="tr-TR" sz="1800" smtClean="0">
              <a:solidFill>
                <a:srgbClr val="002060"/>
              </a:solidFill>
              <a:latin typeface="Times New Roman" pitchFamily="18" charset="0"/>
              <a:cs typeface="Times New Roman" pitchFamily="18" charset="0"/>
            </a:endParaRPr>
          </a:p>
          <a:p>
            <a:pPr marL="0" indent="0">
              <a:buFontTx/>
              <a:buNone/>
            </a:pPr>
            <a:r>
              <a:rPr lang="tr-TR" sz="1800" b="1" smtClean="0">
                <a:latin typeface="Times New Roman" pitchFamily="18" charset="0"/>
                <a:cs typeface="Times New Roman" pitchFamily="18" charset="0"/>
              </a:rPr>
              <a:t>+90 264 295 73 66</a:t>
            </a:r>
            <a:endParaRPr lang="tr-TR" sz="1800" smtClean="0">
              <a:latin typeface="Times New Roman" pitchFamily="18" charset="0"/>
              <a:cs typeface="Times New Roman" pitchFamily="18" charset="0"/>
            </a:endParaRPr>
          </a:p>
          <a:p>
            <a:pPr marL="0" indent="0">
              <a:buFontTx/>
              <a:buNone/>
            </a:pPr>
            <a:r>
              <a:rPr lang="tr-TR" sz="1800" smtClean="0">
                <a:latin typeface="Times New Roman" pitchFamily="18" charset="0"/>
                <a:cs typeface="Times New Roman" pitchFamily="18" charset="0"/>
              </a:rPr>
              <a:t>Aytek BUYRAÇ</a:t>
            </a:r>
          </a:p>
          <a:p>
            <a:pPr marL="0" indent="0">
              <a:buFontTx/>
              <a:buNone/>
            </a:pPr>
            <a:r>
              <a:rPr lang="tr-TR" sz="1800" smtClean="0">
                <a:latin typeface="Times New Roman" pitchFamily="18" charset="0"/>
                <a:cs typeface="Times New Roman" pitchFamily="18" charset="0"/>
              </a:rPr>
              <a:t>İktisadi ve İdari Bilimler Fak.-Fen Edebiyat Fak.</a:t>
            </a:r>
          </a:p>
          <a:p>
            <a:pPr marL="0" indent="0">
              <a:buFontTx/>
              <a:buNone/>
            </a:pPr>
            <a:r>
              <a:rPr lang="tr-TR" sz="1800" u="sng" smtClean="0">
                <a:solidFill>
                  <a:srgbClr val="002060"/>
                </a:solidFill>
                <a:latin typeface="Times New Roman" pitchFamily="18" charset="0"/>
                <a:cs typeface="Times New Roman" pitchFamily="18" charset="0"/>
              </a:rPr>
              <a:t>abuyrac@sakarya.edu.tr</a:t>
            </a:r>
            <a:endParaRPr lang="tr-TR" sz="1800" smtClean="0">
              <a:solidFill>
                <a:srgbClr val="002060"/>
              </a:solidFill>
              <a:latin typeface="Times New Roman" pitchFamily="18" charset="0"/>
              <a:cs typeface="Times New Roman" pitchFamily="18" charset="0"/>
            </a:endParaRPr>
          </a:p>
          <a:p>
            <a:pPr marL="0" indent="0">
              <a:buFontTx/>
              <a:buNone/>
            </a:pPr>
            <a:r>
              <a:rPr lang="tr-TR" sz="1800" b="1" smtClean="0">
                <a:latin typeface="Times New Roman" pitchFamily="18" charset="0"/>
                <a:cs typeface="Times New Roman" pitchFamily="18" charset="0"/>
              </a:rPr>
              <a:t>+90 264 295 71 20</a:t>
            </a:r>
            <a:endParaRPr lang="tr-TR" sz="1800" smtClean="0">
              <a:latin typeface="Times New Roman" pitchFamily="18" charset="0"/>
              <a:cs typeface="Times New Roman" pitchFamily="18" charset="0"/>
            </a:endParaRPr>
          </a:p>
          <a:p>
            <a:pPr marL="0" indent="0">
              <a:buFontTx/>
              <a:buNone/>
            </a:pPr>
            <a:endParaRPr lang="tr-TR" sz="1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3"/>
          <p:cNvSpPr>
            <a:spLocks noGrp="1"/>
          </p:cNvSpPr>
          <p:nvPr>
            <p:ph type="title"/>
          </p:nvPr>
        </p:nvSpPr>
        <p:spPr>
          <a:xfrm>
            <a:off x="323850" y="2555875"/>
            <a:ext cx="8229600" cy="1236663"/>
          </a:xfrm>
        </p:spPr>
        <p:txBody>
          <a:bodyPr/>
          <a:lstStyle/>
          <a:p>
            <a:pPr algn="r"/>
            <a:r>
              <a:rPr lang="tr-TR" i="1" smtClean="0">
                <a:latin typeface="Algerian" pitchFamily="82" charset="0"/>
              </a:rPr>
              <a:t/>
            </a:r>
            <a:br>
              <a:rPr lang="tr-TR" i="1" smtClean="0">
                <a:latin typeface="Algerian" pitchFamily="82" charset="0"/>
              </a:rPr>
            </a:br>
            <a:r>
              <a:rPr lang="tr-TR" i="1" smtClean="0">
                <a:latin typeface="Algerian" pitchFamily="82" charset="0"/>
              </a:rPr>
              <a:t/>
            </a:r>
            <a:br>
              <a:rPr lang="tr-TR" i="1" smtClean="0">
                <a:latin typeface="Algerian" pitchFamily="82" charset="0"/>
              </a:rPr>
            </a:br>
            <a:r>
              <a:rPr lang="tr-TR" i="1" smtClean="0">
                <a:latin typeface="Algerian" pitchFamily="82" charset="0"/>
              </a:rPr>
              <a:t/>
            </a:r>
            <a:br>
              <a:rPr lang="tr-TR" i="1" smtClean="0">
                <a:latin typeface="Algerian" pitchFamily="82" charset="0"/>
              </a:rPr>
            </a:br>
            <a:r>
              <a:rPr lang="tr-TR" i="1" smtClean="0">
                <a:latin typeface="Algerian" pitchFamily="82" charset="0"/>
              </a:rPr>
              <a:t/>
            </a:r>
            <a:br>
              <a:rPr lang="tr-TR" i="1" smtClean="0">
                <a:latin typeface="Algerian" pitchFamily="82" charset="0"/>
              </a:rPr>
            </a:br>
            <a:r>
              <a:rPr lang="tr-TR" i="1" smtClean="0">
                <a:latin typeface="Algerian" pitchFamily="82" charset="0"/>
              </a:rPr>
              <a:t/>
            </a:r>
            <a:br>
              <a:rPr lang="tr-TR" i="1" smtClean="0">
                <a:latin typeface="Algerian" pitchFamily="82" charset="0"/>
              </a:rPr>
            </a:br>
            <a:r>
              <a:rPr lang="tr-TR" i="1" smtClean="0">
                <a:latin typeface="Algerian" pitchFamily="82" charset="0"/>
              </a:rPr>
              <a:t/>
            </a:r>
            <a:br>
              <a:rPr lang="tr-TR" i="1" smtClean="0">
                <a:latin typeface="Algerian" pitchFamily="82" charset="0"/>
              </a:rPr>
            </a:br>
            <a:r>
              <a:rPr lang="tr-TR" i="1" smtClean="0">
                <a:latin typeface="Algerian" pitchFamily="82" charset="0"/>
              </a:rPr>
              <a:t>BAŞARILAR DİLERİZ</a:t>
            </a:r>
            <a:r>
              <a:rPr lang="tr-TR" smtClean="0"/>
              <a:t>.</a:t>
            </a:r>
            <a:br>
              <a:rPr lang="tr-TR" smtClean="0"/>
            </a:br>
            <a:r>
              <a:rPr lang="tr-TR" smtClean="0"/>
              <a:t/>
            </a:r>
            <a:br>
              <a:rPr lang="tr-TR" smtClean="0"/>
            </a:br>
            <a:r>
              <a:rPr lang="tr-TR" smtClean="0"/>
              <a:t/>
            </a:r>
            <a:br>
              <a:rPr lang="tr-TR" smtClean="0"/>
            </a:br>
            <a:endParaRPr lang="tr-TR" sz="1800" b="1" i="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457200" y="1044575"/>
            <a:ext cx="8229600" cy="488950"/>
          </a:xfrm>
        </p:spPr>
        <p:txBody>
          <a:bodyPr>
            <a:normAutofit fontScale="90000"/>
          </a:bodyPr>
          <a:lstStyle/>
          <a:p>
            <a:pPr>
              <a:defRPr/>
            </a:pPr>
            <a:r>
              <a:rPr lang="tr-TR" sz="2000" b="1" dirty="0" smtClean="0"/>
              <a:t/>
            </a:r>
            <a:br>
              <a:rPr lang="tr-TR" sz="2000" b="1" dirty="0" smtClean="0"/>
            </a:br>
            <a:r>
              <a:rPr lang="tr-TR" sz="2200" b="1" dirty="0" err="1" smtClean="0">
                <a:latin typeface="Times New Roman" pitchFamily="18" charset="0"/>
                <a:cs typeface="Times New Roman" pitchFamily="18" charset="0"/>
              </a:rPr>
              <a:t>Erasmus</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Erasmus</a:t>
            </a:r>
            <a:r>
              <a:rPr lang="tr-TR" sz="2200" b="1" dirty="0" smtClean="0">
                <a:latin typeface="Times New Roman" pitchFamily="18" charset="0"/>
                <a:cs typeface="Times New Roman" pitchFamily="18" charset="0"/>
              </a:rPr>
              <a:t> Programı (Yükseköğretim Alanında </a:t>
            </a:r>
            <a:r>
              <a:rPr lang="tr-TR" sz="2200" b="1" dirty="0" err="1" smtClean="0">
                <a:latin typeface="Times New Roman" pitchFamily="18" charset="0"/>
                <a:cs typeface="Times New Roman" pitchFamily="18" charset="0"/>
              </a:rPr>
              <a:t>Erasmus</a:t>
            </a:r>
            <a:r>
              <a:rPr lang="tr-TR" sz="2200" b="1" dirty="0" smtClean="0">
                <a:latin typeface="Times New Roman" pitchFamily="18" charset="0"/>
                <a:cs typeface="Times New Roman" pitchFamily="18" charset="0"/>
              </a:rPr>
              <a:t>+)</a:t>
            </a:r>
            <a:r>
              <a:rPr lang="tr-TR" sz="2200" dirty="0" smtClean="0">
                <a:latin typeface="Times New Roman" pitchFamily="18" charset="0"/>
                <a:cs typeface="Times New Roman" pitchFamily="18" charset="0"/>
              </a:rPr>
              <a:t/>
            </a:r>
            <a:br>
              <a:rPr lang="tr-TR" sz="2200" dirty="0" smtClean="0">
                <a:latin typeface="Times New Roman" pitchFamily="18" charset="0"/>
                <a:cs typeface="Times New Roman" pitchFamily="18" charset="0"/>
              </a:rPr>
            </a:br>
            <a:endParaRPr lang="tr-TR" sz="2200" dirty="0" smtClean="0">
              <a:latin typeface="Times New Roman" pitchFamily="18" charset="0"/>
              <a:cs typeface="Times New Roman" pitchFamily="18" charset="0"/>
            </a:endParaRPr>
          </a:p>
        </p:txBody>
      </p:sp>
      <p:sp>
        <p:nvSpPr>
          <p:cNvPr id="3" name="2 İçerik Yer Tutucusu"/>
          <p:cNvSpPr>
            <a:spLocks noGrp="1"/>
          </p:cNvSpPr>
          <p:nvPr>
            <p:ph idx="1"/>
          </p:nvPr>
        </p:nvSpPr>
        <p:spPr>
          <a:xfrm>
            <a:off x="457200" y="1730375"/>
            <a:ext cx="8229600" cy="5146675"/>
          </a:xfrm>
        </p:spPr>
        <p:txBody>
          <a:bodyPr/>
          <a:lstStyle/>
          <a:p>
            <a:pPr algn="just">
              <a:defRPr/>
            </a:pPr>
            <a:r>
              <a:rPr lang="tr-TR" sz="1800" dirty="0" smtClean="0">
                <a:latin typeface="Times New Roman" pitchFamily="18" charset="0"/>
                <a:cs typeface="Times New Roman" pitchFamily="18" charset="0"/>
              </a:rPr>
              <a:t>Avrupa Birliği Komisyonu tarafından 2007-2013 yılları arasında yürütülen ve 2014 yılı itibariyle sona eren </a:t>
            </a:r>
            <a:r>
              <a:rPr lang="tr-TR" sz="1800" dirty="0" err="1" smtClean="0">
                <a:latin typeface="Times New Roman" pitchFamily="18" charset="0"/>
                <a:cs typeface="Times New Roman" pitchFamily="18" charset="0"/>
              </a:rPr>
              <a:t>Hayatboyu</a:t>
            </a:r>
            <a:r>
              <a:rPr lang="tr-TR" sz="1800" dirty="0" smtClean="0">
                <a:latin typeface="Times New Roman" pitchFamily="18" charset="0"/>
                <a:cs typeface="Times New Roman" pitchFamily="18" charset="0"/>
              </a:rPr>
              <a:t> Öğrenme Programı kapsamında yükseköğretim alanında sağlanan hibe destekleri 2014-2020 yılları arasında </a:t>
            </a:r>
            <a:r>
              <a:rPr lang="tr-TR" sz="1800" dirty="0" err="1" smtClean="0">
                <a:latin typeface="Times New Roman" pitchFamily="18" charset="0"/>
                <a:cs typeface="Times New Roman" pitchFamily="18" charset="0"/>
              </a:rPr>
              <a:t>Erasmus</a:t>
            </a:r>
            <a:r>
              <a:rPr lang="tr-TR" sz="1800" dirty="0" smtClean="0">
                <a:latin typeface="Times New Roman" pitchFamily="18" charset="0"/>
                <a:cs typeface="Times New Roman" pitchFamily="18" charset="0"/>
              </a:rPr>
              <a:t>+ Programı altında da devam edecektir. Yükseköğretim alanına özel olarak ise, yükseköğretimde kaliteyi artırmayı, yükseköğretim kurumlarının birbirleri ve iş dünyası ile işbirliğini güçlendirmeyi amaçlamaktadır. </a:t>
            </a:r>
            <a:r>
              <a:rPr lang="tr-TR" sz="1800" dirty="0" err="1" smtClean="0">
                <a:latin typeface="Times New Roman" pitchFamily="18" charset="0"/>
                <a:cs typeface="Times New Roman" pitchFamily="18" charset="0"/>
              </a:rPr>
              <a:t>Erasmus</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Erasmus</a:t>
            </a:r>
            <a:r>
              <a:rPr lang="tr-TR" sz="1800" dirty="0" smtClean="0">
                <a:latin typeface="Times New Roman" pitchFamily="18" charset="0"/>
                <a:cs typeface="Times New Roman" pitchFamily="18" charset="0"/>
              </a:rPr>
              <a:t> faaliyetlerinin hedef kitlesi en genel anlamıyla, yükseköğretime taraf olan kurum ve kuruluşlar ile bu kurumların çalışanları ile öğrencileri kapsamaktadır. </a:t>
            </a:r>
          </a:p>
          <a:p>
            <a:pPr algn="just">
              <a:defRPr/>
            </a:pPr>
            <a:r>
              <a:rPr lang="tr-TR" sz="1800" b="1" dirty="0" smtClean="0">
                <a:latin typeface="Times New Roman" pitchFamily="18" charset="0"/>
                <a:cs typeface="Times New Roman" pitchFamily="18" charset="0"/>
              </a:rPr>
              <a:t>Yükseköğretim Öğrenci Hareketliliği </a:t>
            </a:r>
          </a:p>
          <a:p>
            <a:pPr algn="just">
              <a:defRPr/>
            </a:pPr>
            <a:r>
              <a:rPr lang="tr-TR" sz="1800" dirty="0" smtClean="0">
                <a:latin typeface="Times New Roman" pitchFamily="18" charset="0"/>
                <a:cs typeface="Times New Roman" pitchFamily="18" charset="0"/>
              </a:rPr>
              <a:t>Bireylerin Öğrenme Hareketliliği Ana Eylemi (</a:t>
            </a:r>
            <a:r>
              <a:rPr lang="tr-TR" sz="1800" dirty="0" err="1" smtClean="0">
                <a:latin typeface="Times New Roman" pitchFamily="18" charset="0"/>
                <a:cs typeface="Times New Roman" pitchFamily="18" charset="0"/>
              </a:rPr>
              <a:t>Key</a:t>
            </a:r>
            <a:r>
              <a:rPr lang="tr-TR" sz="1800" dirty="0" smtClean="0">
                <a:latin typeface="Times New Roman" pitchFamily="18" charset="0"/>
                <a:cs typeface="Times New Roman" pitchFamily="18" charset="0"/>
              </a:rPr>
              <a:t> Action 1, KA1) altında yer alan bu faaliyet ile yükseköğretim öğrencilerinin yeterliliklerinin geliştirilmesi ve bu kişilere yurt dışında mesleki gelişim fırsatları sunulması hedeflenmektedir. Bu kapsamda, yüksek öğrenimine devam eden kişilerin yurtdışı eğitim fırsatlarını arttırmaya, eğitim-öğretimden iş hayatına geçiş yapabilmeleri için ihtiyaç duydukları becerileri kazandırmaya yönelik olarak </a:t>
            </a:r>
            <a:r>
              <a:rPr lang="tr-TR" sz="1800" b="1" dirty="0" smtClean="0">
                <a:latin typeface="Times New Roman" pitchFamily="18" charset="0"/>
                <a:cs typeface="Times New Roman" pitchFamily="18" charset="0"/>
              </a:rPr>
              <a:t>Öğrenci Hareketliliği</a:t>
            </a:r>
            <a:r>
              <a:rPr lang="tr-TR" sz="1800" dirty="0" smtClean="0">
                <a:latin typeface="Times New Roman" pitchFamily="18" charset="0"/>
                <a:cs typeface="Times New Roman" pitchFamily="18" charset="0"/>
              </a:rPr>
              <a:t>: Üniversite öğrencilerinin yurtdışında bir yükseköğretim kurumunda öğrenim görmeleri veya yurtdışında bir şirkette veya herhangi bir kurum/kuruluşta staj yapmalarını desteklenmektedir.</a:t>
            </a:r>
          </a:p>
          <a:p>
            <a:pPr marL="0" indent="0" algn="just">
              <a:buFontTx/>
              <a:buNone/>
              <a:defRPr/>
            </a:pPr>
            <a:endParaRPr lang="tr-TR" sz="1800" dirty="0" smtClean="0">
              <a:latin typeface="Times New Roman" pitchFamily="18" charset="0"/>
              <a:cs typeface="Times New Roman" pitchFamily="18" charset="0"/>
            </a:endParaRPr>
          </a:p>
          <a:p>
            <a:pPr>
              <a:defRPr/>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ikdörtgen 1"/>
          <p:cNvSpPr>
            <a:spLocks noChangeArrowheads="1"/>
          </p:cNvSpPr>
          <p:nvPr/>
        </p:nvSpPr>
        <p:spPr bwMode="auto">
          <a:xfrm>
            <a:off x="395288" y="1473200"/>
            <a:ext cx="8497887" cy="591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a:latin typeface="Times New Roman" pitchFamily="18" charset="0"/>
                <a:cs typeface="Times New Roman" pitchFamily="18" charset="0"/>
              </a:rPr>
              <a:t>Faaliyetin süresi faaliyet türüne göre değişmektedir:</a:t>
            </a:r>
          </a:p>
          <a:p>
            <a:pPr algn="just"/>
            <a:r>
              <a:rPr lang="tr-TR" b="1">
                <a:latin typeface="Times New Roman" pitchFamily="18" charset="0"/>
                <a:cs typeface="Times New Roman" pitchFamily="18" charset="0"/>
              </a:rPr>
              <a:t>Öğrenme Hareketliliği-Öğrenim hareketliliğinde</a:t>
            </a:r>
            <a:r>
              <a:rPr lang="tr-TR">
                <a:latin typeface="Times New Roman" pitchFamily="18" charset="0"/>
                <a:cs typeface="Times New Roman" pitchFamily="18" charset="0"/>
              </a:rPr>
              <a:t>; 3 ila 12 aydır. Faaliyet süresi her bir öğrenim kademesi için ayrı ayrı geçerli olmak üzere aynı akademik yıl içerisinde tamamlanabilecek 3 ilâ 12 ay arasında bir süre (1, 2 veya bazı ülkelerin sistemlerine göre 3 dönem) olabilir. </a:t>
            </a:r>
          </a:p>
          <a:p>
            <a:pPr algn="just"/>
            <a:r>
              <a:rPr lang="tr-TR">
                <a:latin typeface="Times New Roman" pitchFamily="18" charset="0"/>
                <a:cs typeface="Times New Roman" pitchFamily="18" charset="0"/>
              </a:rPr>
              <a:t>Öğrencilerin mezuniyetlerinin gerektirdiği çalışmaları yurtdışında yapmak üzere bir yarıyıl için 30, bir tam akademik yıl için 60 AKTS kredisine denk gelen programı takip etmek üzere gönderilmesi beklenir. Takip edilen programda başarılı olunan kredilere tam akademik tanınma sağlanır, başarısız olunan krediler ev sahibi kurumda tekrar edilir.</a:t>
            </a:r>
          </a:p>
          <a:p>
            <a:pPr algn="just"/>
            <a:endParaRPr lang="tr-TR" b="1">
              <a:latin typeface="Times New Roman" pitchFamily="18" charset="0"/>
              <a:cs typeface="Times New Roman" pitchFamily="18" charset="0"/>
            </a:endParaRPr>
          </a:p>
          <a:p>
            <a:pPr algn="just"/>
            <a:r>
              <a:rPr lang="tr-TR" b="1">
                <a:latin typeface="Times New Roman" pitchFamily="18" charset="0"/>
                <a:cs typeface="Times New Roman" pitchFamily="18" charset="0"/>
              </a:rPr>
              <a:t>Staja yönelik öğrenci hareketliliğinde</a:t>
            </a:r>
            <a:r>
              <a:rPr lang="tr-TR">
                <a:latin typeface="Times New Roman" pitchFamily="18" charset="0"/>
                <a:cs typeface="Times New Roman" pitchFamily="18" charset="0"/>
              </a:rPr>
              <a:t>; 2 ila 12 aydır. Faaliyet, yükseköğretim kurumunda kayıtlı öğrencinin yurtdışındaki bir işletmede staj yapmasıdır. “Staj”, bir yararlanıcının programa katılan başka bir ülkedeki bir işletme veya organizasyon bünyesindeki mesleki eğitim alma ve/veya çalışma deneyimi kazanma sürecidir. Staj faaliyeti belirli bir öğretim programı kapsamında yapılan akademik çalışmalara ilişkin araştırma ödevleri, analiz çalışmaları gibi çalışmalar yapmak üzere kullanılmaz. </a:t>
            </a:r>
            <a:r>
              <a:rPr lang="tr-TR" b="1">
                <a:latin typeface="Times New Roman" pitchFamily="18" charset="0"/>
                <a:cs typeface="Times New Roman" pitchFamily="18" charset="0"/>
              </a:rPr>
              <a:t>Staj faaliyeti, öğrencinin öğrencisi olduğu mesleki eğitim alanında uygulamalı iş deneyimi elde etmesidir. </a:t>
            </a:r>
          </a:p>
          <a:p>
            <a:pPr algn="just"/>
            <a:endParaRPr lang="tr-TR">
              <a:latin typeface="Times New Roman" pitchFamily="18" charset="0"/>
              <a:cs typeface="Times New Roman" pitchFamily="18" charset="0"/>
            </a:endParaRPr>
          </a:p>
          <a:p>
            <a:pPr algn="just"/>
            <a:endParaRPr lang="tr-TR" b="1">
              <a:latin typeface="Times New Roman" pitchFamily="18" charset="0"/>
              <a:cs typeface="Times New Roman" pitchFamily="18" charset="0"/>
            </a:endParaRPr>
          </a:p>
          <a:p>
            <a:pPr algn="just"/>
            <a:endParaRPr lang="tr-TR">
              <a:latin typeface="Times New Roman" pitchFamily="18" charset="0"/>
              <a:cs typeface="Times New Roman" pitchFamily="18" charset="0"/>
            </a:endParaRPr>
          </a:p>
        </p:txBody>
      </p:sp>
      <p:sp>
        <p:nvSpPr>
          <p:cNvPr id="4099" name="Dikdörtgen 2"/>
          <p:cNvSpPr>
            <a:spLocks noChangeArrowheads="1"/>
          </p:cNvSpPr>
          <p:nvPr/>
        </p:nvSpPr>
        <p:spPr bwMode="auto">
          <a:xfrm>
            <a:off x="792163" y="795338"/>
            <a:ext cx="7704137"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tr-TR" b="1">
              <a:solidFill>
                <a:srgbClr val="000000"/>
              </a:solidFill>
              <a:latin typeface="Times New Roman" pitchFamily="18" charset="0"/>
              <a:cs typeface="Times New Roman" pitchFamily="18" charset="0"/>
            </a:endParaRPr>
          </a:p>
          <a:p>
            <a:pPr algn="ctr"/>
            <a:r>
              <a:rPr lang="tr-TR" sz="2000" b="1">
                <a:solidFill>
                  <a:srgbClr val="000000"/>
                </a:solidFill>
                <a:latin typeface="Times New Roman" pitchFamily="18" charset="0"/>
                <a:cs typeface="Times New Roman" pitchFamily="18" charset="0"/>
              </a:rPr>
              <a:t>Faaliyet Süreleri Ne Kadardır? ( 01 Haziran 2015 – 30 Eylül 2016)</a:t>
            </a: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ikdörtgen 1"/>
          <p:cNvSpPr>
            <a:spLocks noChangeArrowheads="1"/>
          </p:cNvSpPr>
          <p:nvPr/>
        </p:nvSpPr>
        <p:spPr bwMode="auto">
          <a:xfrm>
            <a:off x="468313" y="1620838"/>
            <a:ext cx="8135937"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a:latin typeface="Times New Roman" pitchFamily="18" charset="0"/>
                <a:cs typeface="Times New Roman" pitchFamily="18" charset="0"/>
              </a:rPr>
              <a:t>Faaliyet süresi her bir öğrenim kademesi için ayrı ayrı geçerli olmak üzere 2 ile 12 ay arasında bir süredir. Öğrenim süresi içerisinde her sınıfta ve öğrenim programlarının </a:t>
            </a:r>
            <a:r>
              <a:rPr lang="tr-TR" b="1">
                <a:solidFill>
                  <a:srgbClr val="FF0000"/>
                </a:solidFill>
                <a:latin typeface="Times New Roman" pitchFamily="18" charset="0"/>
                <a:cs typeface="Times New Roman" pitchFamily="18" charset="0"/>
              </a:rPr>
              <a:t>son sınıflarındaki öğrenciler mezun olduktan sonraki 12 ay içerisinde staj faaliyeti gerçekleştirilebilir. (Bu süre zarfında yeni bir öğrencilik sıfatına dahil olmamak şarttır.)</a:t>
            </a:r>
          </a:p>
          <a:p>
            <a:pPr algn="just"/>
            <a:r>
              <a:rPr lang="tr-TR" b="1">
                <a:latin typeface="Times New Roman" pitchFamily="18" charset="0"/>
                <a:cs typeface="Times New Roman" pitchFamily="18" charset="0"/>
              </a:rPr>
              <a:t>Aşağıdaki kuruluşlar Erasmus+ kapsamında yükseköğretim staj faaliyeti için uygun değildir</a:t>
            </a:r>
            <a:r>
              <a:rPr lang="tr-TR">
                <a:latin typeface="Times New Roman" pitchFamily="18" charset="0"/>
                <a:cs typeface="Times New Roman" pitchFamily="18" charset="0"/>
              </a:rPr>
              <a:t>: </a:t>
            </a:r>
          </a:p>
          <a:p>
            <a:pPr algn="just"/>
            <a:r>
              <a:rPr lang="tr-TR">
                <a:latin typeface="Times New Roman" pitchFamily="18" charset="0"/>
                <a:cs typeface="Times New Roman" pitchFamily="18" charset="0"/>
              </a:rPr>
              <a:t>-Avrupa Birliği kurumları ve AB ajansları </a:t>
            </a:r>
          </a:p>
          <a:p>
            <a:pPr algn="just"/>
            <a:r>
              <a:rPr lang="tr-TR">
                <a:latin typeface="Times New Roman" pitchFamily="18" charset="0"/>
                <a:cs typeface="Times New Roman" pitchFamily="18" charset="0"/>
              </a:rPr>
              <a:t>-AB programlarını yürüten ve bu kapsamda hibe alarak kurulmuş kuruluşlar </a:t>
            </a:r>
          </a:p>
          <a:p>
            <a:pPr algn="just"/>
            <a:r>
              <a:rPr lang="tr-TR">
                <a:latin typeface="Times New Roman" pitchFamily="18" charset="0"/>
                <a:cs typeface="Times New Roman" pitchFamily="18" charset="0"/>
              </a:rPr>
              <a:t>-Misafir olunan ülkedeki ulusal diplomatik temsilciliklerimiz (büyükelçilik ve konsolosluk gibi) </a:t>
            </a:r>
          </a:p>
          <a:p>
            <a:pPr algn="just"/>
            <a:r>
              <a:rPr lang="tr-TR">
                <a:latin typeface="Times New Roman" pitchFamily="18" charset="0"/>
                <a:cs typeface="Times New Roman" pitchFamily="18" charset="0"/>
              </a:rPr>
              <a:t>Diplomatik temsilciliklerimizin hiçbir birimi staj faaliyeti için uygun değildir. </a:t>
            </a:r>
          </a:p>
          <a:p>
            <a:pPr algn="just"/>
            <a:endParaRPr lang="tr-TR">
              <a:latin typeface="Times New Roman" pitchFamily="18" charset="0"/>
              <a:cs typeface="Times New Roman" pitchFamily="18" charset="0"/>
            </a:endParaRPr>
          </a:p>
          <a:p>
            <a:pPr algn="just"/>
            <a:r>
              <a:rPr lang="tr-TR">
                <a:latin typeface="Times New Roman" pitchFamily="18" charset="0"/>
                <a:cs typeface="Times New Roman" pitchFamily="18" charset="0"/>
              </a:rPr>
              <a:t>Faaliyet süresinin kesintisiz gerçekleştirilmesi gerekmektedir. Öğrenim hareketliliğinde dönem araları (sömestr tatilleri) ve resmi tatiller kesinti olarak kabul edilmez. </a:t>
            </a:r>
          </a:p>
          <a:p>
            <a:pPr algn="just"/>
            <a:r>
              <a:rPr lang="tr-TR">
                <a:latin typeface="Times New Roman" pitchFamily="18" charset="0"/>
                <a:cs typeface="Times New Roman" pitchFamily="18" charset="0"/>
              </a:rPr>
              <a:t>** STAJ HAREKETLİLİĞİNE HAK KAZANAN ÖĞRENCİLERİN DAVET/KABUL MEKTUPLARINI </a:t>
            </a:r>
            <a:r>
              <a:rPr lang="tr-TR" b="1">
                <a:solidFill>
                  <a:srgbClr val="FF0000"/>
                </a:solidFill>
                <a:latin typeface="Times New Roman" pitchFamily="18" charset="0"/>
                <a:cs typeface="Times New Roman" pitchFamily="18" charset="0"/>
              </a:rPr>
              <a:t>30 MAYIS 2015 </a:t>
            </a:r>
            <a:r>
              <a:rPr lang="tr-TR">
                <a:latin typeface="Times New Roman" pitchFamily="18" charset="0"/>
                <a:cs typeface="Times New Roman" pitchFamily="18" charset="0"/>
              </a:rPr>
              <a:t>TARİHİNE DEK BİRİM SORUMLULARINA BEYAN ETMELERİ GEREKMEKTEDİR.</a:t>
            </a:r>
          </a:p>
        </p:txBody>
      </p:sp>
      <p:sp>
        <p:nvSpPr>
          <p:cNvPr id="5123" name="Dikdörtgen 2"/>
          <p:cNvSpPr>
            <a:spLocks noChangeArrowheads="1"/>
          </p:cNvSpPr>
          <p:nvPr/>
        </p:nvSpPr>
        <p:spPr bwMode="auto">
          <a:xfrm>
            <a:off x="1116013" y="1076325"/>
            <a:ext cx="74882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sz="2000" b="1">
                <a:solidFill>
                  <a:srgbClr val="000000"/>
                </a:solidFill>
                <a:latin typeface="Times New Roman" pitchFamily="18" charset="0"/>
                <a:cs typeface="Times New Roman" pitchFamily="18" charset="0"/>
              </a:rPr>
              <a:t>Faaliyet Süreleri Ne Kadardır? ( 01 Haziran 2015 – 30 Eylül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kdörtgen 1"/>
          <p:cNvSpPr>
            <a:spLocks noChangeArrowheads="1"/>
          </p:cNvSpPr>
          <p:nvPr/>
        </p:nvSpPr>
        <p:spPr bwMode="auto">
          <a:xfrm>
            <a:off x="1476375" y="1012825"/>
            <a:ext cx="5146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tr-TR" sz="2000" b="1">
                <a:latin typeface="Times New Roman" pitchFamily="18" charset="0"/>
                <a:cs typeface="Times New Roman" pitchFamily="18" charset="0"/>
              </a:rPr>
              <a:t>Hibe Desteği, Süre ve Hibe Hesaplamaları</a:t>
            </a:r>
            <a:endParaRPr lang="tr-TR" sz="2000">
              <a:latin typeface="Times New Roman" pitchFamily="18" charset="0"/>
              <a:cs typeface="Times New Roman" pitchFamily="18" charset="0"/>
            </a:endParaRPr>
          </a:p>
        </p:txBody>
      </p:sp>
      <p:pic>
        <p:nvPicPr>
          <p:cNvPr id="614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8" y="3348038"/>
            <a:ext cx="8785225"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8" name="Dikdörtgen 4"/>
          <p:cNvSpPr>
            <a:spLocks noChangeArrowheads="1"/>
          </p:cNvSpPr>
          <p:nvPr/>
        </p:nvSpPr>
        <p:spPr bwMode="auto">
          <a:xfrm>
            <a:off x="688975" y="6415088"/>
            <a:ext cx="77771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b="1">
                <a:solidFill>
                  <a:srgbClr val="FF0000"/>
                </a:solidFill>
                <a:latin typeface="Times New Roman" pitchFamily="18" charset="0"/>
                <a:cs typeface="Times New Roman" pitchFamily="18" charset="0"/>
              </a:rPr>
              <a:t>Öğrencilere gidiş-dönüş seyahatleri için ayrıca destek verilmemektedir. </a:t>
            </a:r>
          </a:p>
        </p:txBody>
      </p:sp>
      <p:sp>
        <p:nvSpPr>
          <p:cNvPr id="6149" name="Dikdörtgen 5"/>
          <p:cNvSpPr>
            <a:spLocks noChangeArrowheads="1"/>
          </p:cNvSpPr>
          <p:nvPr/>
        </p:nvSpPr>
        <p:spPr bwMode="auto">
          <a:xfrm>
            <a:off x="185738" y="1501775"/>
            <a:ext cx="87852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a:latin typeface="Times New Roman" pitchFamily="18" charset="0"/>
                <a:cs typeface="Times New Roman" pitchFamily="18" charset="0"/>
              </a:rPr>
              <a:t>Faaliyete başlamadan önce yapılacak planlamada gidilecek kurumdaki akademik takvim, öğrencilerin kabul mektuplarında yer alan süreler, önceki yıllarda ilgili kurumda gerçekleşen faaliyetlerden edinilen deneyimler gibi mevcut bilgi ve belgelere göre faaliyet süresi öngörü olarak belirlenir. </a:t>
            </a:r>
            <a:r>
              <a:rPr lang="tr-TR" b="1">
                <a:latin typeface="Times New Roman" pitchFamily="18" charset="0"/>
                <a:cs typeface="Times New Roman" pitchFamily="18" charset="0"/>
              </a:rPr>
              <a:t>Kesin faaliyet süresi, katılım sertifikasında bulunan faaliyet başlangıç-bitiş tarihleri ve pasaportta yer alan giriş-çıkış tarihlerine göre hesaplanır. Belgelerde yer alan en kısa tarih aralığı faaliyet süresi olacak şekilde kabul edilir.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ikdörtgen 1"/>
          <p:cNvSpPr>
            <a:spLocks noChangeArrowheads="1"/>
          </p:cNvSpPr>
          <p:nvPr/>
        </p:nvSpPr>
        <p:spPr bwMode="auto">
          <a:xfrm>
            <a:off x="2116138" y="1116013"/>
            <a:ext cx="4735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tr-TR" sz="2000" b="1">
                <a:latin typeface="Times New Roman" pitchFamily="18" charset="0"/>
                <a:cs typeface="Times New Roman" pitchFamily="18" charset="0"/>
              </a:rPr>
              <a:t>Öğrenciye Yapılacak Ödeme ve Kesintiler</a:t>
            </a:r>
          </a:p>
        </p:txBody>
      </p:sp>
      <p:sp>
        <p:nvSpPr>
          <p:cNvPr id="7171" name="Dikdörtgen 2"/>
          <p:cNvSpPr>
            <a:spLocks noChangeArrowheads="1"/>
          </p:cNvSpPr>
          <p:nvPr/>
        </p:nvSpPr>
        <p:spPr bwMode="auto">
          <a:xfrm>
            <a:off x="250825" y="1485900"/>
            <a:ext cx="8713788"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a:latin typeface="Times New Roman" pitchFamily="18" charset="0"/>
                <a:cs typeface="Times New Roman" pitchFamily="18" charset="0"/>
              </a:rPr>
              <a:t>Öğrencilerin ödemeleri, </a:t>
            </a:r>
            <a:r>
              <a:rPr lang="tr-TR" b="1">
                <a:solidFill>
                  <a:srgbClr val="FF0000"/>
                </a:solidFill>
                <a:latin typeface="Times New Roman" pitchFamily="18" charset="0"/>
                <a:cs typeface="Times New Roman" pitchFamily="18" charset="0"/>
              </a:rPr>
              <a:t>standart öğrenci sözleşmesinde</a:t>
            </a:r>
            <a:r>
              <a:rPr lang="tr-TR">
                <a:latin typeface="Times New Roman" pitchFamily="18" charset="0"/>
                <a:cs typeface="Times New Roman" pitchFamily="18" charset="0"/>
              </a:rPr>
              <a:t> yer aldığı üzere, %70 ile %100 arasında hangi oranda olacağı yükseköğretim kurumu tarafından belirlenen ve tüm öğrenciler için aynı oranda uygulanacak ilk ödeme oranına göre tek defada veya 2 taksitte yapılır. Ödemeler Avro cinsinden yapılır. </a:t>
            </a:r>
          </a:p>
          <a:p>
            <a:pPr algn="just"/>
            <a:endParaRPr lang="tr-TR">
              <a:latin typeface="Times New Roman" pitchFamily="18" charset="0"/>
              <a:cs typeface="Times New Roman" pitchFamily="18" charset="0"/>
            </a:endParaRPr>
          </a:p>
          <a:p>
            <a:pPr algn="just"/>
            <a:r>
              <a:rPr lang="tr-TR">
                <a:latin typeface="Times New Roman" pitchFamily="18" charset="0"/>
                <a:cs typeface="Times New Roman" pitchFamily="18" charset="0"/>
              </a:rPr>
              <a:t>İlk ödemeler sözleşmenin her iki tarafça da imzalanmasını izleyen 30 takvim günü içerisinde yapılır. (Ancak üniversitemiz hesaplarına faaliyet süresine ait hibe ödeneği takriben Ağustos ayı sonu yada Eylül ayı ortaları gibi yatırıldığından faaliyet başlangıç tarihi olan 01 Haziran 2015 tarihinde genelde staj hareketliliklerini gerçekleştirmek isteyen öğrencilerimize ödemeleri genel olarak faaliyetleri bitiminde yani dönüşte tek defada yapılır)</a:t>
            </a:r>
          </a:p>
          <a:p>
            <a:pPr algn="just"/>
            <a:endParaRPr lang="tr-TR">
              <a:latin typeface="Times New Roman" pitchFamily="18" charset="0"/>
              <a:cs typeface="Times New Roman" pitchFamily="18" charset="0"/>
            </a:endParaRPr>
          </a:p>
          <a:p>
            <a:pPr algn="just"/>
            <a:r>
              <a:rPr lang="tr-TR">
                <a:latin typeface="Times New Roman" pitchFamily="18" charset="0"/>
                <a:cs typeface="Times New Roman" pitchFamily="18" charset="0"/>
              </a:rPr>
              <a:t>1- Öğrenci karşı kuruma gitmeden önce ilk ödeme olarak, </a:t>
            </a:r>
            <a:r>
              <a:rPr lang="tr-TR" b="1">
                <a:solidFill>
                  <a:srgbClr val="FF0000"/>
                </a:solidFill>
                <a:latin typeface="Times New Roman" pitchFamily="18" charset="0"/>
                <a:cs typeface="Times New Roman" pitchFamily="18" charset="0"/>
              </a:rPr>
              <a:t>öngörülen hibelendirme süresine </a:t>
            </a:r>
            <a:r>
              <a:rPr lang="tr-TR">
                <a:latin typeface="Times New Roman" pitchFamily="18" charset="0"/>
                <a:cs typeface="Times New Roman" pitchFamily="18" charset="0"/>
              </a:rPr>
              <a:t>göre hesap edilen toplam hibesinin belirlenen orandaki kısmı ödenir. </a:t>
            </a:r>
          </a:p>
          <a:p>
            <a:pPr algn="just"/>
            <a:r>
              <a:rPr lang="tr-TR">
                <a:latin typeface="Times New Roman" pitchFamily="18" charset="0"/>
                <a:cs typeface="Times New Roman" pitchFamily="18" charset="0"/>
              </a:rPr>
              <a:t>2- Faaliyet dönemi sonunda öğrencinin çevrimiçi </a:t>
            </a:r>
            <a:r>
              <a:rPr lang="tr-TR" i="1" u="sng">
                <a:latin typeface="Times New Roman" pitchFamily="18" charset="0"/>
                <a:cs typeface="Times New Roman" pitchFamily="18" charset="0"/>
              </a:rPr>
              <a:t>AB anketini doldurması </a:t>
            </a:r>
            <a:r>
              <a:rPr lang="tr-TR">
                <a:latin typeface="Times New Roman" pitchFamily="18" charset="0"/>
                <a:cs typeface="Times New Roman" pitchFamily="18" charset="0"/>
              </a:rPr>
              <a:t>mali desteğin geriye kalan kısmının ödenmesini talep etmesi olarak kabul edilir. </a:t>
            </a:r>
          </a:p>
          <a:p>
            <a:pPr algn="just"/>
            <a:r>
              <a:rPr lang="tr-TR">
                <a:latin typeface="Times New Roman" pitchFamily="18" charset="0"/>
                <a:cs typeface="Times New Roman" pitchFamily="18" charset="0"/>
              </a:rPr>
              <a:t>Her durumda, öğrenciye en fazla gerçekleştirdiği faaliyet süresi kadar hibe verilir. Öğrencinin öngörülen hibelendirme süresinden daha kısa süre ile faaliyet gerçekleştirmesi halinde, kesin faaliyet süresi için hesaplanandan daha fazla ilk ödeme yapılmışsa, fazla miktarın öğrenciden iadesi istenir. </a:t>
            </a:r>
          </a:p>
          <a:p>
            <a:pPr algn="just"/>
            <a:endParaRPr lang="tr-TR">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ikdörtgen 1"/>
          <p:cNvSpPr>
            <a:spLocks noChangeArrowheads="1"/>
          </p:cNvSpPr>
          <p:nvPr/>
        </p:nvSpPr>
        <p:spPr bwMode="auto">
          <a:xfrm>
            <a:off x="1900238" y="1116013"/>
            <a:ext cx="4735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tr-TR" sz="2000" b="1">
                <a:latin typeface="Times New Roman" pitchFamily="18" charset="0"/>
                <a:cs typeface="Times New Roman" pitchFamily="18" charset="0"/>
              </a:rPr>
              <a:t>Öğrenciye Yapılacak Ödeme ve Kesintiler</a:t>
            </a:r>
          </a:p>
        </p:txBody>
      </p:sp>
      <p:sp>
        <p:nvSpPr>
          <p:cNvPr id="8195" name="Dikdörtgen 2"/>
          <p:cNvSpPr>
            <a:spLocks noChangeArrowheads="1"/>
          </p:cNvSpPr>
          <p:nvPr/>
        </p:nvSpPr>
        <p:spPr bwMode="auto">
          <a:xfrm>
            <a:off x="250825" y="1724025"/>
            <a:ext cx="8713788"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a:latin typeface="Times New Roman" pitchFamily="18" charset="0"/>
                <a:cs typeface="Times New Roman" pitchFamily="18" charset="0"/>
              </a:rPr>
              <a:t>Öğrencinin gittiği kurumdaki resmî günleri hariç, yani normal şartlarda öğrenim veya stajın devam etmesi gereken durumlarda </a:t>
            </a:r>
            <a:r>
              <a:rPr lang="tr-TR" b="1" i="1">
                <a:latin typeface="Times New Roman" pitchFamily="18" charset="0"/>
                <a:cs typeface="Times New Roman" pitchFamily="18" charset="0"/>
              </a:rPr>
              <a:t>1 haftadan fazla süre</a:t>
            </a:r>
            <a:r>
              <a:rPr lang="tr-TR">
                <a:latin typeface="Times New Roman" pitchFamily="18" charset="0"/>
                <a:cs typeface="Times New Roman" pitchFamily="18" charset="0"/>
              </a:rPr>
              <a:t> ile misafir olduğu kurumdan (şehirden / ülkeden) ayrılması durumunda ayrı kaldığı süreler için hibe ödemesi yapılamaz. Daha önce ödeme yapılmış olsa bile bu dönem için verilen hibenin iadesi talep edilir. </a:t>
            </a:r>
          </a:p>
          <a:p>
            <a:pPr algn="just"/>
            <a:endParaRPr lang="tr-TR">
              <a:latin typeface="Times New Roman" pitchFamily="18" charset="0"/>
              <a:cs typeface="Times New Roman" pitchFamily="18" charset="0"/>
            </a:endParaRPr>
          </a:p>
          <a:p>
            <a:pPr algn="just"/>
            <a:r>
              <a:rPr lang="tr-TR">
                <a:latin typeface="Times New Roman" pitchFamily="18" charset="0"/>
                <a:cs typeface="Times New Roman" pitchFamily="18" charset="0"/>
              </a:rPr>
              <a:t>Yükseköğretim kurumu, sorumluluklarını yerine getirmeyen ve/veya başarısız öğrencilerin hibelerinde kesinti yapabilir. Kesinti miktarı %20 ila %100 arasında, üniversitenin takdirindedir. </a:t>
            </a:r>
          </a:p>
          <a:p>
            <a:pPr algn="just"/>
            <a:endParaRPr lang="tr-TR">
              <a:latin typeface="Times New Roman" pitchFamily="18" charset="0"/>
              <a:cs typeface="Times New Roman" pitchFamily="18" charset="0"/>
            </a:endParaRPr>
          </a:p>
          <a:p>
            <a:pPr algn="just"/>
            <a:r>
              <a:rPr lang="tr-TR">
                <a:latin typeface="Times New Roman" pitchFamily="18" charset="0"/>
                <a:cs typeface="Times New Roman" pitchFamily="18" charset="0"/>
              </a:rPr>
              <a:t>Yurtdışında bulundukları süre içinde derslerine devam etmedikleri, sınavlarına girmedikleri ve/veya öğrenci olarak yapmakla yükümlü oldukları sorumluluklarını yerine getirmedikleri tespit edilen ve bu durumu belgelendirilen, üniversitemiz tarafından belirlenen tarihe kadar      (Faaliyet Bitimini takip eden 15. gün) dönüş belgelerini müdürlüğümüze teslim etmeyen ve/veya çevrimiçi AB anketini doldurmayan öğrencilerin hibelerinde kesinti yapılabilir.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ikdörtgen 1"/>
          <p:cNvSpPr>
            <a:spLocks noChangeArrowheads="1"/>
          </p:cNvSpPr>
          <p:nvPr/>
        </p:nvSpPr>
        <p:spPr bwMode="auto">
          <a:xfrm>
            <a:off x="2760663" y="1116013"/>
            <a:ext cx="3392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tr-TR" sz="2000" b="1">
                <a:latin typeface="Times New Roman" pitchFamily="18" charset="0"/>
                <a:cs typeface="Times New Roman" pitchFamily="18" charset="0"/>
              </a:rPr>
              <a:t>Çevirimiçi Dil Desteği (OLS)</a:t>
            </a:r>
            <a:r>
              <a:rPr lang="tr-TR" b="1">
                <a:latin typeface="Times New Roman" pitchFamily="18" charset="0"/>
                <a:cs typeface="Times New Roman" pitchFamily="18" charset="0"/>
              </a:rPr>
              <a:t> </a:t>
            </a:r>
            <a:endParaRPr lang="tr-TR">
              <a:latin typeface="Times New Roman" pitchFamily="18" charset="0"/>
              <a:cs typeface="Times New Roman" pitchFamily="18" charset="0"/>
            </a:endParaRPr>
          </a:p>
        </p:txBody>
      </p:sp>
      <p:sp>
        <p:nvSpPr>
          <p:cNvPr id="9219" name="Dikdörtgen 2"/>
          <p:cNvSpPr>
            <a:spLocks noChangeArrowheads="1"/>
          </p:cNvSpPr>
          <p:nvPr/>
        </p:nvSpPr>
        <p:spPr bwMode="auto">
          <a:xfrm>
            <a:off x="250825" y="1620838"/>
            <a:ext cx="8642350"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b="1">
                <a:latin typeface="Times New Roman" pitchFamily="18" charset="0"/>
                <a:cs typeface="Times New Roman" pitchFamily="18" charset="0"/>
              </a:rPr>
              <a:t>Çevirimiçi Dil Desteğinin Kapsamı: </a:t>
            </a:r>
            <a:endParaRPr lang="tr-TR">
              <a:latin typeface="Times New Roman" pitchFamily="18" charset="0"/>
              <a:cs typeface="Times New Roman" pitchFamily="18" charset="0"/>
            </a:endParaRPr>
          </a:p>
          <a:p>
            <a:pPr algn="just"/>
            <a:r>
              <a:rPr lang="tr-TR">
                <a:latin typeface="Times New Roman" pitchFamily="18" charset="0"/>
                <a:cs typeface="Times New Roman" pitchFamily="18" charset="0"/>
              </a:rPr>
              <a:t>Yükseköğretimde öğrenci hareketliliği faaliyetlerinden yararlanacak öğrenciler için Avrupa Komisyonu tarafından Çevirimiçi Dil Desteği sistemi sunulmaktadır. </a:t>
            </a:r>
          </a:p>
          <a:p>
            <a:pPr algn="just"/>
            <a:r>
              <a:rPr lang="tr-TR">
                <a:latin typeface="Times New Roman" pitchFamily="18" charset="0"/>
                <a:cs typeface="Times New Roman" pitchFamily="18" charset="0"/>
              </a:rPr>
              <a:t>2014 döneminde 6 dilde öğrencilere bu destek sunulmaktadır: Almanca, Fransızca, Hollandaca, İtalyanca, İngilizce ve İspanyolca. </a:t>
            </a:r>
            <a:r>
              <a:rPr lang="tr-TR" b="1">
                <a:latin typeface="Times New Roman" pitchFamily="18" charset="0"/>
                <a:cs typeface="Times New Roman" pitchFamily="18" charset="0"/>
              </a:rPr>
              <a:t>Sadece yurtdışı faaliyetlerini bu dillerde gerçekleştirecek öğrenciler bu sisteme tâbidir. </a:t>
            </a:r>
            <a:r>
              <a:rPr lang="tr-TR">
                <a:latin typeface="Times New Roman" pitchFamily="18" charset="0"/>
                <a:cs typeface="Times New Roman" pitchFamily="18" charset="0"/>
              </a:rPr>
              <a:t>Çevirimiçi dil desteği öğrencilerin girmekle yükümlü olduğu sınavlar ve isteğe bağlı çevirimiçi dil kursu desteğini içermektedir: </a:t>
            </a:r>
          </a:p>
          <a:p>
            <a:pPr algn="just"/>
            <a:r>
              <a:rPr lang="tr-TR">
                <a:latin typeface="Times New Roman" pitchFamily="18" charset="0"/>
                <a:cs typeface="Times New Roman" pitchFamily="18" charset="0"/>
              </a:rPr>
              <a:t>- </a:t>
            </a:r>
            <a:r>
              <a:rPr lang="tr-TR" b="1">
                <a:latin typeface="Times New Roman" pitchFamily="18" charset="0"/>
                <a:cs typeface="Times New Roman" pitchFamily="18" charset="0"/>
              </a:rPr>
              <a:t>Zorunlu Sınavlar: </a:t>
            </a:r>
            <a:endParaRPr lang="tr-TR">
              <a:latin typeface="Times New Roman" pitchFamily="18" charset="0"/>
              <a:cs typeface="Times New Roman" pitchFamily="18" charset="0"/>
            </a:endParaRPr>
          </a:p>
          <a:p>
            <a:pPr algn="just"/>
            <a:r>
              <a:rPr lang="tr-TR">
                <a:latin typeface="Times New Roman" pitchFamily="18" charset="0"/>
                <a:cs typeface="Times New Roman" pitchFamily="18" charset="0"/>
              </a:rPr>
              <a:t>Öğrenim veya staj hareketliliği gerçekleştirmek için seçilmiş öğrenciler, faaliyetlerine başlamadan önce ve faaliyetlerini tamamladıktan sonra ayrı ayrı olmak üzere, Çevirimiçi Dil Desteği sistemi üzerinden öğrenim/staj faaliyetinin gerçekleştirildiği dilden sınav olurlar. </a:t>
            </a:r>
          </a:p>
          <a:p>
            <a:pPr algn="just"/>
            <a:r>
              <a:rPr lang="tr-TR">
                <a:latin typeface="Times New Roman" pitchFamily="18" charset="0"/>
                <a:cs typeface="Times New Roman" pitchFamily="18" charset="0"/>
              </a:rPr>
              <a:t>Sınavlar öğrencilerin seçilmiş olma durumlarını etkilememektedir. Faaliyet öncesi ve sonrası yapılan sınavlar öğrencinin faaliyetleri süresince dil yeterliliklerinde meydana gelen değişimi gözlemlemek amacıyla yapılmaktadır. Her iki sınav da zorunludur. </a:t>
            </a:r>
          </a:p>
          <a:p>
            <a:pPr algn="just"/>
            <a:endParaRPr lang="tr-TR">
              <a:latin typeface="Times New Roman" pitchFamily="18" charset="0"/>
              <a:cs typeface="Times New Roman" pitchFamily="18" charset="0"/>
            </a:endParaRPr>
          </a:p>
          <a:p>
            <a:pPr algn="just"/>
            <a:r>
              <a:rPr lang="tr-TR">
                <a:latin typeface="Times New Roman" pitchFamily="18" charset="0"/>
                <a:cs typeface="Times New Roman" pitchFamily="18" charset="0"/>
              </a:rPr>
              <a:t>Sınav sonuçları yalnızca öğrenci ve öğrenciyi gönderen yükseköğretim kurumu tarafından görülebilir.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ikdörtgen 1"/>
          <p:cNvSpPr>
            <a:spLocks noChangeArrowheads="1"/>
          </p:cNvSpPr>
          <p:nvPr/>
        </p:nvSpPr>
        <p:spPr bwMode="auto">
          <a:xfrm>
            <a:off x="323850" y="1584325"/>
            <a:ext cx="8424863"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a:latin typeface="Times New Roman" pitchFamily="18" charset="0"/>
                <a:cs typeface="Times New Roman" pitchFamily="18" charset="0"/>
              </a:rPr>
              <a:t>- </a:t>
            </a:r>
            <a:r>
              <a:rPr lang="tr-TR" b="1">
                <a:latin typeface="Times New Roman" pitchFamily="18" charset="0"/>
                <a:cs typeface="Times New Roman" pitchFamily="18" charset="0"/>
              </a:rPr>
              <a:t>İsteğe Bağlı Dil Kursları: </a:t>
            </a:r>
            <a:endParaRPr lang="tr-TR">
              <a:latin typeface="Times New Roman" pitchFamily="18" charset="0"/>
              <a:cs typeface="Times New Roman" pitchFamily="18" charset="0"/>
            </a:endParaRPr>
          </a:p>
          <a:p>
            <a:pPr algn="just"/>
            <a:r>
              <a:rPr lang="tr-TR">
                <a:latin typeface="Times New Roman" pitchFamily="18" charset="0"/>
                <a:cs typeface="Times New Roman" pitchFamily="18" charset="0"/>
              </a:rPr>
              <a:t>Faaliyetlerine başlamadan önce dil sınavına girdikten sonra öğrenciler, sınav sonuçlarına göre kendilerini yetersiz bulmaları halinde veya yükseköğretim kurumlarının önerisiyle, kendi isteklerine bağlı olarak çevirimiçi dil kurslarına katılabilirler. </a:t>
            </a:r>
          </a:p>
          <a:p>
            <a:pPr algn="just"/>
            <a:r>
              <a:rPr lang="tr-TR" b="1">
                <a:solidFill>
                  <a:srgbClr val="FF0000"/>
                </a:solidFill>
                <a:latin typeface="Times New Roman" pitchFamily="18" charset="0"/>
                <a:cs typeface="Times New Roman" pitchFamily="18" charset="0"/>
              </a:rPr>
              <a:t>Sınava girilen dil ile kurs alınan dil aynı olmalıdır. </a:t>
            </a:r>
          </a:p>
          <a:p>
            <a:pPr algn="just"/>
            <a:r>
              <a:rPr lang="tr-TR">
                <a:latin typeface="Times New Roman" pitchFamily="18" charset="0"/>
                <a:cs typeface="Times New Roman" pitchFamily="18" charset="0"/>
              </a:rPr>
              <a:t>Dil kursu süresi faaliyet süresine göre belirlenir. 2-6 ay arası faaliyet gerçekleştirecek öğrencilerin kurs süreleri 2-6 ay süre arasındadır. 6 ay üzerinde (12 ay’a kadar) faaliyet gerçekleştirecek öğrencilerin kurs süreleri 6 ay ile sınırlıdır.</a:t>
            </a:r>
          </a:p>
          <a:p>
            <a:r>
              <a:rPr lang="tr-TR">
                <a:latin typeface="Times New Roman" pitchFamily="18" charset="0"/>
                <a:cs typeface="Times New Roman" pitchFamily="18" charset="0"/>
              </a:rPr>
              <a:t>Öğrencilerin sınav ve dil kursuna katılabilmeleri yükseköğretim kurumları tarafından sağlanmaktadır. Müdürlüğümüz  Mobility Tool(Hareketlilik Aracı)  hesapları üzerinden, dil kursu lisansı sayısının, kurs almak isteyen öğrenci sayısından düşük olması halinde, yükseköğretim kurumu, kurs lisanslarını kendi girdiği sınav dilinde en düşük puanı alan öğrencilerden başlayarak dağıtır. Öğrencilere lisans verme işlemleri öğrencilerin e-posta adreslerinin sisteme girilmesi ile mümkün olur. Öğrenciler, e-posta adreslerine gönderilen web sayfası bağlantısı üzerinden sınavlarını ve kurslarını alırlar.</a:t>
            </a:r>
          </a:p>
          <a:p>
            <a:r>
              <a:rPr lang="tr-TR">
                <a:latin typeface="Times New Roman" pitchFamily="18" charset="0"/>
                <a:cs typeface="Times New Roman" pitchFamily="18" charset="0"/>
              </a:rPr>
              <a:t>Detaylı bilgi için lütfen </a:t>
            </a:r>
            <a:r>
              <a:rPr lang="tr-TR" u="sng">
                <a:latin typeface="Times New Roman" pitchFamily="18" charset="0"/>
                <a:cs typeface="Times New Roman" pitchFamily="18" charset="0"/>
              </a:rPr>
              <a:t>http://erasmusplusols.eu/ </a:t>
            </a:r>
            <a:r>
              <a:rPr lang="tr-TR">
                <a:latin typeface="Times New Roman" pitchFamily="18" charset="0"/>
                <a:cs typeface="Times New Roman" pitchFamily="18" charset="0"/>
              </a:rPr>
              <a:t>adresini ziyaret ediniz. </a:t>
            </a:r>
          </a:p>
          <a:p>
            <a:r>
              <a:rPr lang="tr-TR">
                <a:latin typeface="Times New Roman" pitchFamily="18" charset="0"/>
                <a:cs typeface="Times New Roman" pitchFamily="18" charset="0"/>
              </a:rPr>
              <a:t>Bilgilendirme videosu için </a:t>
            </a:r>
            <a:r>
              <a:rPr lang="tr-TR" u="sng">
                <a:latin typeface="Times New Roman" pitchFamily="18" charset="0"/>
                <a:cs typeface="Times New Roman" pitchFamily="18" charset="0"/>
              </a:rPr>
              <a:t>http://erasmusplusols.eu/guided-tour-7</a:t>
            </a:r>
            <a:r>
              <a:rPr lang="tr-TR">
                <a:latin typeface="Times New Roman" pitchFamily="18" charset="0"/>
                <a:cs typeface="Times New Roman" pitchFamily="18" charset="0"/>
              </a:rPr>
              <a:t>/ adresini ziyaret ediniz.</a:t>
            </a:r>
          </a:p>
          <a:p>
            <a:pPr algn="just"/>
            <a:endParaRPr lang="tr-TR">
              <a:latin typeface="Times New Roman" pitchFamily="18" charset="0"/>
              <a:cs typeface="Times New Roman" pitchFamily="18" charset="0"/>
            </a:endParaRPr>
          </a:p>
        </p:txBody>
      </p:sp>
      <p:sp>
        <p:nvSpPr>
          <p:cNvPr id="10243" name="Dikdörtgen 2"/>
          <p:cNvSpPr>
            <a:spLocks noChangeArrowheads="1"/>
          </p:cNvSpPr>
          <p:nvPr/>
        </p:nvSpPr>
        <p:spPr bwMode="auto">
          <a:xfrm>
            <a:off x="2797175" y="1116013"/>
            <a:ext cx="3398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tr-TR" sz="2000" b="1">
                <a:latin typeface="Times New Roman" pitchFamily="18" charset="0"/>
                <a:cs typeface="Times New Roman" pitchFamily="18" charset="0"/>
              </a:rPr>
              <a:t>Çevirimiçi Dil Desteği (OLS) </a:t>
            </a:r>
            <a:endParaRPr lang="tr-TR"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1778</TotalTime>
  <Words>1913</Words>
  <Application>Microsoft Office PowerPoint</Application>
  <PresentationFormat>Özel</PresentationFormat>
  <Paragraphs>104</Paragraphs>
  <Slides>15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Times New Roman</vt:lpstr>
      <vt:lpstr>Monotype Sorts</vt:lpstr>
      <vt:lpstr>Algerian</vt:lpstr>
      <vt:lpstr>MetaPlusLF-Regular</vt:lpstr>
      <vt:lpstr>Varsayılan Tasarım</vt:lpstr>
      <vt:lpstr>PowerPoint Sunusu</vt:lpstr>
      <vt:lpstr> Erasmus+ Erasmus Programı (Yükseköğretim Alanında Erasmus+) </vt:lpstr>
      <vt:lpstr>PowerPoint Sunusu</vt:lpstr>
      <vt:lpstr>PowerPoint Sunusu</vt:lpstr>
      <vt:lpstr>PowerPoint Sunusu</vt:lpstr>
      <vt:lpstr>PowerPoint Sunusu</vt:lpstr>
      <vt:lpstr>PowerPoint Sunusu</vt:lpstr>
      <vt:lpstr>PowerPoint Sunusu</vt:lpstr>
      <vt:lpstr>PowerPoint Sunusu</vt:lpstr>
      <vt:lpstr>PowerPoint Sunusu</vt:lpstr>
      <vt:lpstr>Erasmus+ Programının Avantajları ve Dezavantajları</vt:lpstr>
      <vt:lpstr>Erasmus Programında İzlenilmesi Gereken Süreç</vt:lpstr>
      <vt:lpstr>Erasmus Programında İzlenilmesi Gereken Süreç</vt:lpstr>
      <vt:lpstr>Tüm Soru ve Sorunlarınız için Birim Sorumlularınız ile iletişim içinde olunuz.</vt:lpstr>
      <vt:lpstr>      BAŞARILAR DİLERİZ.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Gokce</dc:creator>
  <cp:lastModifiedBy>Mustafa Selim DİNÇER</cp:lastModifiedBy>
  <cp:revision>137</cp:revision>
  <dcterms:created xsi:type="dcterms:W3CDTF">2008-07-30T08:08:21Z</dcterms:created>
  <dcterms:modified xsi:type="dcterms:W3CDTF">2015-03-06T15:34:31Z</dcterms:modified>
</cp:coreProperties>
</file>