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84"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7" r:id="rId21"/>
    <p:sldId id="282" r:id="rId22"/>
    <p:sldId id="283" r:id="rId23"/>
    <p:sldId id="278" r:id="rId24"/>
    <p:sldId id="279" r:id="rId25"/>
    <p:sldId id="280" r:id="rId26"/>
    <p:sldId id="281"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364" autoAdjust="0"/>
  </p:normalViewPr>
  <p:slideViewPr>
    <p:cSldViewPr>
      <p:cViewPr>
        <p:scale>
          <a:sx n="70" d="100"/>
          <a:sy n="70" d="100"/>
        </p:scale>
        <p:origin x="-126" y="108"/>
      </p:cViewPr>
      <p:guideLst>
        <p:guide orient="horz" pos="2160"/>
        <p:guide pos="2880"/>
      </p:guideLst>
    </p:cSldViewPr>
  </p:slideViewPr>
  <p:outlineViewPr>
    <p:cViewPr>
      <p:scale>
        <a:sx n="33" d="100"/>
        <a:sy n="33" d="100"/>
      </p:scale>
      <p:origin x="0" y="1984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02.04.2014</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02.04.2014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02.04.2014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02.04.2014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02.04.2014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02.04.2014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02.04.2014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02.04.2014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02.04.2014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02.04.2014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02.04.2014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02.04.2014</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rasmus.sakarya.edu.t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erasmus.sakarya.edu.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361979" y="2699752"/>
            <a:ext cx="8127546" cy="1200329"/>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tr-TR" sz="3600" b="1" spc="150" dirty="0" smtClean="0">
                <a:ln w="11430"/>
                <a:solidFill>
                  <a:srgbClr val="F8F8F8"/>
                </a:solidFill>
                <a:effectLst>
                  <a:outerShdw blurRad="25400" algn="tl" rotWithShape="0">
                    <a:srgbClr val="000000">
                      <a:alpha val="43000"/>
                    </a:srgbClr>
                  </a:outerShdw>
                </a:effectLst>
                <a:latin typeface="Comic Sans MS" pitchFamily="66" charset="0"/>
                <a:cs typeface="Times New Roman" pitchFamily="18" charset="0"/>
              </a:rPr>
              <a:t>      </a:t>
            </a:r>
            <a:r>
              <a:rPr lang="tr-TR" sz="3600" b="1" i="1" spc="150" dirty="0" smtClean="0">
                <a:ln w="11430"/>
                <a:solidFill>
                  <a:srgbClr val="0070C0"/>
                </a:solidFill>
                <a:effectLst>
                  <a:outerShdw blurRad="25400" algn="tl" rotWithShape="0">
                    <a:srgbClr val="000000">
                      <a:alpha val="43000"/>
                    </a:srgbClr>
                  </a:outerShdw>
                </a:effectLst>
                <a:latin typeface="Comic Sans MS" pitchFamily="66" charset="0"/>
                <a:cs typeface="Times New Roman" pitchFamily="18" charset="0"/>
              </a:rPr>
              <a:t>SAKARYA ÜNİVERSİTESİ </a:t>
            </a:r>
          </a:p>
          <a:p>
            <a:pPr algn="ctr"/>
            <a:r>
              <a:rPr lang="tr-TR" sz="3600" b="1" i="1" spc="150" dirty="0" smtClean="0">
                <a:ln w="11430"/>
                <a:solidFill>
                  <a:srgbClr val="0070C0"/>
                </a:solidFill>
                <a:effectLst>
                  <a:outerShdw blurRad="25400" algn="tl" rotWithShape="0">
                    <a:srgbClr val="000000">
                      <a:alpha val="43000"/>
                    </a:srgbClr>
                  </a:outerShdw>
                </a:effectLst>
                <a:latin typeface="Comic Sans MS" pitchFamily="66" charset="0"/>
                <a:cs typeface="Times New Roman" pitchFamily="18" charset="0"/>
              </a:rPr>
              <a:t>    ERASMUS+ PROGRAMI</a:t>
            </a:r>
            <a:endParaRPr lang="tr-TR" sz="3600" b="1" i="1" spc="150" dirty="0">
              <a:ln w="11430"/>
              <a:solidFill>
                <a:srgbClr val="0070C0"/>
              </a:solidFill>
              <a:effectLst>
                <a:outerShdw blurRad="25400" algn="tl" rotWithShape="0">
                  <a:srgbClr val="000000">
                    <a:alpha val="43000"/>
                  </a:srgbClr>
                </a:outerShdw>
              </a:effectLst>
              <a:latin typeface="Comic Sans MS" pitchFamily="66" charset="0"/>
              <a:cs typeface="Times New Roman" pitchFamily="18" charset="0"/>
            </a:endParaRPr>
          </a:p>
        </p:txBody>
      </p:sp>
      <p:pic>
        <p:nvPicPr>
          <p:cNvPr id="5" name="Picture 3" descr="Sakarya Universitesi 25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908720"/>
            <a:ext cx="1399476" cy="1707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9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852704"/>
          </a:xfrm>
        </p:spPr>
        <p:txBody>
          <a:bodyPr>
            <a:normAutofit/>
          </a:bodyPr>
          <a:lstStyle/>
          <a:p>
            <a:r>
              <a:rPr lang="tr-TR" sz="2400" b="1" dirty="0">
                <a:latin typeface="Times New Roman" pitchFamily="18" charset="0"/>
                <a:cs typeface="Times New Roman" pitchFamily="18" charset="0"/>
              </a:rPr>
              <a:t>Süre hesaplamaları</a:t>
            </a:r>
            <a:br>
              <a:rPr lang="tr-TR" sz="2400" b="1" dirty="0">
                <a:latin typeface="Times New Roman" pitchFamily="18" charset="0"/>
                <a:cs typeface="Times New Roman" pitchFamily="18" charset="0"/>
              </a:rPr>
            </a:br>
            <a:endParaRPr lang="tr-TR" sz="2400" dirty="0"/>
          </a:p>
        </p:txBody>
      </p:sp>
      <p:sp>
        <p:nvSpPr>
          <p:cNvPr id="3" name="İçerik Yer Tutucusu 2"/>
          <p:cNvSpPr>
            <a:spLocks noGrp="1"/>
          </p:cNvSpPr>
          <p:nvPr>
            <p:ph idx="1"/>
          </p:nvPr>
        </p:nvSpPr>
        <p:spPr>
          <a:xfrm>
            <a:off x="457200" y="1340768"/>
            <a:ext cx="8229600" cy="4785395"/>
          </a:xfrm>
        </p:spPr>
        <p:txBody>
          <a:bodyPr>
            <a:normAutofit/>
          </a:bodyPr>
          <a:lstStyle/>
          <a:p>
            <a:pPr marL="0" indent="0">
              <a:buNone/>
            </a:pPr>
            <a:r>
              <a:rPr lang="tr-TR" sz="1400" dirty="0" smtClean="0">
                <a:latin typeface="Times New Roman" pitchFamily="18" charset="0"/>
                <a:cs typeface="Times New Roman" pitchFamily="18" charset="0"/>
              </a:rPr>
              <a:t>2 </a:t>
            </a:r>
            <a:r>
              <a:rPr lang="tr-TR" sz="1400" dirty="0">
                <a:latin typeface="Times New Roman" pitchFamily="18" charset="0"/>
                <a:cs typeface="Times New Roman" pitchFamily="18" charset="0"/>
              </a:rPr>
              <a:t>ve 3 tam aylık asgari süresinin hesaplanmasında aşağıdaki tam ay hesaplama yöntemi kullanılır.</a:t>
            </a:r>
          </a:p>
          <a:p>
            <a:pPr marL="0" indent="0">
              <a:buNone/>
            </a:pPr>
            <a:r>
              <a:rPr lang="tr-TR" sz="1400" dirty="0">
                <a:latin typeface="Times New Roman" pitchFamily="18" charset="0"/>
                <a:cs typeface="Times New Roman" pitchFamily="18" charset="0"/>
              </a:rPr>
              <a:t>   örnek: 23 Eylül 2013 - 22 Ekim 2013  arası  1 tam aydır.</a:t>
            </a:r>
          </a:p>
          <a:p>
            <a:pPr marL="0" indent="0">
              <a:buNone/>
            </a:pPr>
            <a:r>
              <a:rPr lang="tr-TR" sz="1400" b="1" dirty="0">
                <a:latin typeface="Times New Roman" pitchFamily="18" charset="0"/>
                <a:cs typeface="Times New Roman" pitchFamily="18" charset="0"/>
              </a:rPr>
              <a:t>3 tam ay için örnekler : </a:t>
            </a:r>
          </a:p>
          <a:p>
            <a:pPr marL="0" indent="0">
              <a:buNone/>
            </a:pPr>
            <a:endParaRPr lang="tr-TR" sz="1400" b="1" dirty="0">
              <a:latin typeface="Times New Roman" pitchFamily="18" charset="0"/>
              <a:cs typeface="Times New Roman" pitchFamily="18" charset="0"/>
            </a:endParaRPr>
          </a:p>
          <a:p>
            <a:r>
              <a:rPr lang="tr-TR" sz="1400" dirty="0">
                <a:latin typeface="Times New Roman" pitchFamily="18" charset="0"/>
                <a:cs typeface="Times New Roman" pitchFamily="18" charset="0"/>
              </a:rPr>
              <a:t>24 Aralık 2013 - 23 Mart 2014 arası </a:t>
            </a:r>
          </a:p>
          <a:p>
            <a:r>
              <a:rPr lang="tr-TR" sz="1400" dirty="0">
                <a:latin typeface="Times New Roman" pitchFamily="18" charset="0"/>
                <a:cs typeface="Times New Roman" pitchFamily="18" charset="0"/>
              </a:rPr>
              <a:t>14 Ocak 2014-13 Nisan 2014 arası </a:t>
            </a:r>
          </a:p>
          <a:p>
            <a:r>
              <a:rPr lang="tr-TR" sz="1400" dirty="0">
                <a:latin typeface="Times New Roman" pitchFamily="18" charset="0"/>
                <a:cs typeface="Times New Roman" pitchFamily="18" charset="0"/>
              </a:rPr>
              <a:t>06 Şubat 2014-05 Mayıs 2014 arası </a:t>
            </a:r>
          </a:p>
          <a:p>
            <a:pPr marL="0" indent="0">
              <a:buNone/>
            </a:pPr>
            <a:r>
              <a:rPr lang="tr-TR" sz="1400" b="1" dirty="0">
                <a:latin typeface="Times New Roman" pitchFamily="18" charset="0"/>
                <a:cs typeface="Times New Roman" pitchFamily="18" charset="0"/>
              </a:rPr>
              <a:t>   </a:t>
            </a:r>
            <a:r>
              <a:rPr lang="tr-TR" sz="1400" dirty="0">
                <a:latin typeface="Times New Roman" pitchFamily="18" charset="0"/>
                <a:cs typeface="Times New Roman" pitchFamily="18" charset="0"/>
              </a:rPr>
              <a:t>Bu örnekler dahilinde, örneğin 14 Ocak 2014 tarihinde başlayan ve 13 Nisan 2014 tarihinden önce biten bir faaliyet asgari süreyi sağlamamaktadır ve </a:t>
            </a:r>
            <a:r>
              <a:rPr lang="tr-TR" sz="1400" u="sng" dirty="0">
                <a:latin typeface="Times New Roman" pitchFamily="18" charset="0"/>
                <a:cs typeface="Times New Roman" pitchFamily="18" charset="0"/>
              </a:rPr>
              <a:t>kabul edilmemektedir.</a:t>
            </a:r>
          </a:p>
          <a:p>
            <a:pPr marL="0" indent="0">
              <a:buNone/>
            </a:pPr>
            <a:r>
              <a:rPr lang="tr-TR" sz="1400" dirty="0">
                <a:latin typeface="Times New Roman" pitchFamily="18" charset="0"/>
                <a:cs typeface="Times New Roman" pitchFamily="18" charset="0"/>
              </a:rPr>
              <a:t>3aylık asgari süre sağlandıktan sonra ve azami süre geçilmeyecek şekilde tam ayı doldurmayan  süreler,  aşağı veya yukarı doğru yuvarlanabilir</a:t>
            </a:r>
            <a:r>
              <a:rPr lang="tr-TR" sz="1400" dirty="0" smtClean="0">
                <a:latin typeface="Times New Roman" pitchFamily="18" charset="0"/>
                <a:cs typeface="Times New Roman" pitchFamily="18" charset="0"/>
              </a:rPr>
              <a:t>. </a:t>
            </a:r>
          </a:p>
          <a:p>
            <a:pPr marL="0" indent="0">
              <a:buNone/>
            </a:pPr>
            <a:endParaRPr lang="tr-TR" sz="3600" dirty="0">
              <a:latin typeface="Times New Roman" pitchFamily="18" charset="0"/>
              <a:cs typeface="Times New Roman"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861874734"/>
              </p:ext>
            </p:extLst>
          </p:nvPr>
        </p:nvGraphicFramePr>
        <p:xfrm>
          <a:off x="539554" y="4546204"/>
          <a:ext cx="7920880" cy="1112148"/>
        </p:xfrm>
        <a:graphic>
          <a:graphicData uri="http://schemas.openxmlformats.org/drawingml/2006/table">
            <a:tbl>
              <a:tblPr firstRow="1" bandRow="1">
                <a:tableStyleId>{5C22544A-7EE6-4342-B048-85BDC9FD1C3A}</a:tableStyleId>
              </a:tblPr>
              <a:tblGrid>
                <a:gridCol w="1584176"/>
                <a:gridCol w="1584176"/>
                <a:gridCol w="1584176"/>
                <a:gridCol w="1584176"/>
                <a:gridCol w="1584176"/>
              </a:tblGrid>
              <a:tr h="454269">
                <a:tc>
                  <a:txBody>
                    <a:bodyPr/>
                    <a:lstStyle/>
                    <a:p>
                      <a:pPr>
                        <a:lnSpc>
                          <a:spcPct val="115000"/>
                        </a:lnSpc>
                        <a:spcAft>
                          <a:spcPts val="0"/>
                        </a:spcAft>
                      </a:pPr>
                      <a:r>
                        <a:rPr lang="tr-TR" sz="1400" kern="1200" dirty="0">
                          <a:effectLst/>
                        </a:rPr>
                        <a:t>1-3 gün</a:t>
                      </a:r>
                      <a:endParaRPr lang="tr-TR" sz="1400" dirty="0">
                        <a:effectLst/>
                        <a:latin typeface="Calibri"/>
                        <a:ea typeface="Calibri"/>
                        <a:cs typeface="Times New Roman"/>
                      </a:endParaRPr>
                    </a:p>
                  </a:txBody>
                  <a:tcPr/>
                </a:tc>
                <a:tc>
                  <a:txBody>
                    <a:bodyPr/>
                    <a:lstStyle/>
                    <a:p>
                      <a:pPr>
                        <a:lnSpc>
                          <a:spcPct val="115000"/>
                        </a:lnSpc>
                        <a:spcAft>
                          <a:spcPts val="0"/>
                        </a:spcAft>
                      </a:pPr>
                      <a:r>
                        <a:rPr lang="tr-TR" sz="1400" kern="1200" dirty="0">
                          <a:effectLst/>
                        </a:rPr>
                        <a:t>4-10 gün arası </a:t>
                      </a:r>
                      <a:endParaRPr lang="tr-TR" sz="1400" dirty="0">
                        <a:effectLst/>
                        <a:latin typeface="Calibri"/>
                        <a:ea typeface="Calibri"/>
                        <a:cs typeface="Times New Roman"/>
                      </a:endParaRPr>
                    </a:p>
                  </a:txBody>
                  <a:tcPr/>
                </a:tc>
                <a:tc>
                  <a:txBody>
                    <a:bodyPr/>
                    <a:lstStyle/>
                    <a:p>
                      <a:pPr>
                        <a:lnSpc>
                          <a:spcPct val="115000"/>
                        </a:lnSpc>
                        <a:spcAft>
                          <a:spcPts val="0"/>
                        </a:spcAft>
                      </a:pPr>
                      <a:r>
                        <a:rPr lang="tr-TR" sz="1400" kern="1200" dirty="0">
                          <a:effectLst/>
                        </a:rPr>
                        <a:t>11-17 gün arası </a:t>
                      </a:r>
                      <a:endParaRPr lang="tr-TR" sz="1400" dirty="0">
                        <a:effectLst/>
                        <a:latin typeface="Calibri"/>
                        <a:ea typeface="Calibri"/>
                        <a:cs typeface="Times New Roman"/>
                      </a:endParaRPr>
                    </a:p>
                  </a:txBody>
                  <a:tcPr/>
                </a:tc>
                <a:tc>
                  <a:txBody>
                    <a:bodyPr/>
                    <a:lstStyle/>
                    <a:p>
                      <a:pPr>
                        <a:lnSpc>
                          <a:spcPct val="115000"/>
                        </a:lnSpc>
                        <a:spcAft>
                          <a:spcPts val="0"/>
                        </a:spcAft>
                      </a:pPr>
                      <a:r>
                        <a:rPr lang="tr-TR" sz="1400" kern="1200" dirty="0">
                          <a:effectLst/>
                        </a:rPr>
                        <a:t>18-24 gün arası </a:t>
                      </a:r>
                      <a:endParaRPr lang="tr-TR" sz="1400" dirty="0">
                        <a:effectLst/>
                        <a:latin typeface="Calibri"/>
                        <a:ea typeface="Calibri"/>
                        <a:cs typeface="Times New Roman"/>
                      </a:endParaRPr>
                    </a:p>
                  </a:txBody>
                  <a:tcPr/>
                </a:tc>
                <a:tc>
                  <a:txBody>
                    <a:bodyPr/>
                    <a:lstStyle/>
                    <a:p>
                      <a:pPr>
                        <a:lnSpc>
                          <a:spcPct val="115000"/>
                        </a:lnSpc>
                        <a:spcAft>
                          <a:spcPts val="0"/>
                        </a:spcAft>
                      </a:pPr>
                      <a:r>
                        <a:rPr lang="tr-TR" sz="1400" kern="1200">
                          <a:effectLst/>
                        </a:rPr>
                        <a:t>25 gün ve fazlası</a:t>
                      </a:r>
                      <a:endParaRPr lang="tr-TR" sz="1400">
                        <a:effectLst/>
                        <a:latin typeface="Calibri"/>
                        <a:ea typeface="Calibri"/>
                        <a:cs typeface="Times New Roman"/>
                      </a:endParaRPr>
                    </a:p>
                  </a:txBody>
                  <a:tcPr/>
                </a:tc>
              </a:tr>
              <a:tr h="657879">
                <a:tc>
                  <a:txBody>
                    <a:bodyPr/>
                    <a:lstStyle/>
                    <a:p>
                      <a:pPr>
                        <a:lnSpc>
                          <a:spcPct val="115000"/>
                        </a:lnSpc>
                        <a:spcAft>
                          <a:spcPts val="0"/>
                        </a:spcAft>
                      </a:pPr>
                      <a:r>
                        <a:rPr lang="tr-TR" sz="1400" kern="1200">
                          <a:effectLst/>
                        </a:rPr>
                        <a:t>0 AVRO</a:t>
                      </a:r>
                      <a:endParaRPr lang="tr-TR" sz="1400">
                        <a:effectLst/>
                      </a:endParaRPr>
                    </a:p>
                    <a:p>
                      <a:pPr>
                        <a:lnSpc>
                          <a:spcPct val="115000"/>
                        </a:lnSpc>
                        <a:spcAft>
                          <a:spcPts val="0"/>
                        </a:spcAft>
                      </a:pPr>
                      <a:r>
                        <a:rPr lang="tr-TR" sz="1400" kern="1200">
                          <a:effectLst/>
                        </a:rPr>
                        <a:t>(O ay)</a:t>
                      </a:r>
                      <a:endParaRPr lang="tr-TR" sz="1400">
                        <a:effectLst/>
                        <a:latin typeface="Calibri"/>
                        <a:ea typeface="Calibri"/>
                        <a:cs typeface="Times New Roman"/>
                      </a:endParaRPr>
                    </a:p>
                  </a:txBody>
                  <a:tcPr/>
                </a:tc>
                <a:tc>
                  <a:txBody>
                    <a:bodyPr/>
                    <a:lstStyle/>
                    <a:p>
                      <a:pPr>
                        <a:lnSpc>
                          <a:spcPct val="115000"/>
                        </a:lnSpc>
                        <a:spcAft>
                          <a:spcPts val="0"/>
                        </a:spcAft>
                      </a:pPr>
                      <a:r>
                        <a:rPr lang="tr-TR" sz="1400" kern="1200" dirty="0">
                          <a:effectLst/>
                        </a:rPr>
                        <a:t>¼ aylık hibe</a:t>
                      </a:r>
                      <a:endParaRPr lang="tr-TR" sz="1400" dirty="0">
                        <a:effectLst/>
                      </a:endParaRPr>
                    </a:p>
                    <a:p>
                      <a:pPr>
                        <a:lnSpc>
                          <a:spcPct val="115000"/>
                        </a:lnSpc>
                        <a:spcAft>
                          <a:spcPts val="0"/>
                        </a:spcAft>
                      </a:pPr>
                      <a:r>
                        <a:rPr lang="tr-TR" sz="1400" kern="1200" dirty="0">
                          <a:effectLst/>
                        </a:rPr>
                        <a:t>(0-25 ay)</a:t>
                      </a:r>
                      <a:endParaRPr lang="tr-TR" sz="1400" dirty="0">
                        <a:effectLst/>
                        <a:latin typeface="Calibri"/>
                        <a:ea typeface="Calibri"/>
                        <a:cs typeface="Times New Roman"/>
                      </a:endParaRPr>
                    </a:p>
                  </a:txBody>
                  <a:tcPr/>
                </a:tc>
                <a:tc>
                  <a:txBody>
                    <a:bodyPr/>
                    <a:lstStyle/>
                    <a:p>
                      <a:pPr>
                        <a:lnSpc>
                          <a:spcPct val="115000"/>
                        </a:lnSpc>
                        <a:spcAft>
                          <a:spcPts val="0"/>
                        </a:spcAft>
                      </a:pPr>
                      <a:r>
                        <a:rPr lang="tr-TR" sz="1400" kern="1200">
                          <a:effectLst/>
                        </a:rPr>
                        <a:t>½ aylık hibe </a:t>
                      </a:r>
                      <a:endParaRPr lang="tr-TR" sz="1400">
                        <a:effectLst/>
                      </a:endParaRPr>
                    </a:p>
                    <a:p>
                      <a:pPr>
                        <a:lnSpc>
                          <a:spcPct val="115000"/>
                        </a:lnSpc>
                        <a:spcAft>
                          <a:spcPts val="0"/>
                        </a:spcAft>
                      </a:pPr>
                      <a:r>
                        <a:rPr lang="tr-TR" sz="1400" kern="1200">
                          <a:effectLst/>
                        </a:rPr>
                        <a:t>   (0,50)</a:t>
                      </a:r>
                      <a:endParaRPr lang="tr-TR" sz="1400">
                        <a:effectLst/>
                        <a:latin typeface="Calibri"/>
                        <a:ea typeface="Calibri"/>
                        <a:cs typeface="Times New Roman"/>
                      </a:endParaRPr>
                    </a:p>
                  </a:txBody>
                  <a:tcPr/>
                </a:tc>
                <a:tc>
                  <a:txBody>
                    <a:bodyPr/>
                    <a:lstStyle/>
                    <a:p>
                      <a:pPr>
                        <a:lnSpc>
                          <a:spcPct val="115000"/>
                        </a:lnSpc>
                        <a:spcAft>
                          <a:spcPts val="0"/>
                        </a:spcAft>
                      </a:pPr>
                      <a:r>
                        <a:rPr lang="tr-TR" sz="1400" kern="1200" dirty="0">
                          <a:effectLst/>
                        </a:rPr>
                        <a:t>¾ aylık hibe</a:t>
                      </a:r>
                      <a:endParaRPr lang="tr-TR" sz="1400" dirty="0">
                        <a:effectLst/>
                      </a:endParaRPr>
                    </a:p>
                    <a:p>
                      <a:pPr>
                        <a:lnSpc>
                          <a:spcPct val="115000"/>
                        </a:lnSpc>
                        <a:spcAft>
                          <a:spcPts val="0"/>
                        </a:spcAft>
                      </a:pPr>
                      <a:r>
                        <a:rPr lang="tr-TR" sz="1400" kern="1200" dirty="0">
                          <a:effectLst/>
                        </a:rPr>
                        <a:t>     (0,75)</a:t>
                      </a:r>
                      <a:endParaRPr lang="tr-TR" sz="1400" dirty="0">
                        <a:effectLst/>
                        <a:latin typeface="Calibri"/>
                        <a:ea typeface="Calibri"/>
                        <a:cs typeface="Times New Roman"/>
                      </a:endParaRPr>
                    </a:p>
                  </a:txBody>
                  <a:tcPr/>
                </a:tc>
                <a:tc>
                  <a:txBody>
                    <a:bodyPr/>
                    <a:lstStyle/>
                    <a:p>
                      <a:pPr>
                        <a:lnSpc>
                          <a:spcPct val="115000"/>
                        </a:lnSpc>
                        <a:spcAft>
                          <a:spcPts val="0"/>
                        </a:spcAft>
                      </a:pPr>
                      <a:r>
                        <a:rPr lang="tr-TR" sz="1400" kern="1200" dirty="0">
                          <a:effectLst/>
                        </a:rPr>
                        <a:t>Tam   aylık </a:t>
                      </a:r>
                      <a:endParaRPr lang="tr-TR" sz="1400" dirty="0">
                        <a:effectLst/>
                      </a:endParaRPr>
                    </a:p>
                    <a:p>
                      <a:pPr>
                        <a:lnSpc>
                          <a:spcPct val="115000"/>
                        </a:lnSpc>
                        <a:spcAft>
                          <a:spcPts val="0"/>
                        </a:spcAft>
                      </a:pPr>
                      <a:r>
                        <a:rPr lang="tr-TR" sz="1400" kern="1200" dirty="0">
                          <a:effectLst/>
                        </a:rPr>
                        <a:t>   ( 1 ay)</a:t>
                      </a:r>
                      <a:endParaRPr lang="tr-TR" sz="1400" dirty="0">
                        <a:effectLst/>
                        <a:latin typeface="Calibri"/>
                        <a:ea typeface="Calibri"/>
                        <a:cs typeface="Times New Roman"/>
                      </a:endParaRPr>
                    </a:p>
                  </a:txBody>
                  <a:tcPr/>
                </a:tc>
              </a:tr>
            </a:tbl>
          </a:graphicData>
        </a:graphic>
      </p:graphicFrame>
    </p:spTree>
    <p:extLst>
      <p:ext uri="{BB962C8B-B14F-4D97-AF65-F5344CB8AC3E}">
        <p14:creationId xmlns:p14="http://schemas.microsoft.com/office/powerpoint/2010/main" val="3552960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836712"/>
            <a:ext cx="8229600" cy="1143000"/>
          </a:xfrm>
        </p:spPr>
        <p:txBody>
          <a:bodyPr>
            <a:normAutofit/>
          </a:bodyPr>
          <a:lstStyle/>
          <a:p>
            <a:pPr lvl="0"/>
            <a:r>
              <a:rPr lang="en-US" sz="2000" dirty="0">
                <a:latin typeface="Times New Roman" pitchFamily="18" charset="0"/>
                <a:ea typeface="Calibri" pitchFamily="34" charset="0"/>
                <a:cs typeface="Times New Roman" pitchFamily="18" charset="0"/>
              </a:rPr>
              <a:t>Erasmus+ </a:t>
            </a:r>
            <a:r>
              <a:rPr lang="en-US" sz="2000" dirty="0" err="1">
                <a:latin typeface="Times New Roman" pitchFamily="18" charset="0"/>
                <a:ea typeface="Calibri" pitchFamily="34" charset="0"/>
                <a:cs typeface="Times New Roman" pitchFamily="18" charset="0"/>
              </a:rPr>
              <a:t>döneminde</a:t>
            </a:r>
            <a:r>
              <a:rPr lang="en-US" sz="2000" dirty="0">
                <a:latin typeface="Times New Roman" pitchFamily="18" charset="0"/>
                <a:ea typeface="Calibri" pitchFamily="34" charset="0"/>
                <a:cs typeface="Times New Roman" pitchFamily="18" charset="0"/>
              </a:rPr>
              <a:t> 2014/15 </a:t>
            </a:r>
            <a:r>
              <a:rPr lang="en-US" sz="2000" dirty="0" err="1">
                <a:latin typeface="Times New Roman" pitchFamily="18" charset="0"/>
                <a:ea typeface="Calibri" pitchFamily="34" charset="0"/>
                <a:cs typeface="Times New Roman" pitchFamily="18" charset="0"/>
              </a:rPr>
              <a:t>akademik</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yılı</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için</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öğrenci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hareketliliğine</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ilişkin</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hibe</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rakamları</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aşağıdaki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gibidir</a:t>
            </a:r>
            <a:r>
              <a:rPr lang="en-US" sz="2000" dirty="0">
                <a:latin typeface="Times New Roman" pitchFamily="18" charset="0"/>
                <a:ea typeface="Calibri" pitchFamily="34" charset="0"/>
                <a:cs typeface="Times New Roman" pitchFamily="18" charset="0"/>
              </a:rPr>
              <a:t>:</a:t>
            </a: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endParaRPr lang="tr-TR" sz="20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05867079"/>
              </p:ext>
            </p:extLst>
          </p:nvPr>
        </p:nvGraphicFramePr>
        <p:xfrm>
          <a:off x="755577" y="1772815"/>
          <a:ext cx="7776864" cy="4392488"/>
        </p:xfrm>
        <a:graphic>
          <a:graphicData uri="http://schemas.openxmlformats.org/drawingml/2006/table">
            <a:tbl>
              <a:tblPr firstRow="1" firstCol="1" bandRow="1">
                <a:tableStyleId>{5C22544A-7EE6-4342-B048-85BDC9FD1C3A}</a:tableStyleId>
              </a:tblPr>
              <a:tblGrid>
                <a:gridCol w="1826682"/>
                <a:gridCol w="3431354"/>
                <a:gridCol w="1394905"/>
                <a:gridCol w="1123923"/>
              </a:tblGrid>
              <a:tr h="1091432">
                <a:tc>
                  <a:txBody>
                    <a:bodyPr/>
                    <a:lstStyle/>
                    <a:p>
                      <a:pPr algn="ctr">
                        <a:lnSpc>
                          <a:spcPct val="115000"/>
                        </a:lnSpc>
                        <a:spcAft>
                          <a:spcPts val="0"/>
                        </a:spcAft>
                      </a:pPr>
                      <a:r>
                        <a:rPr lang="tr-TR" sz="1400" kern="1200" dirty="0">
                          <a:effectLst/>
                        </a:rPr>
                        <a:t>Hayat pahalılığına göre ülke türleri</a:t>
                      </a:r>
                      <a:endParaRPr lang="tr-TR" sz="1400" dirty="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tr-TR" sz="1400" kern="1200" dirty="0">
                          <a:effectLst/>
                        </a:rPr>
                        <a:t>Hareketlilikte Misafir Olunan Ülkeler</a:t>
                      </a:r>
                      <a:endParaRPr lang="tr-TR" sz="1400" dirty="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tr-TR" sz="1400" kern="1200" dirty="0">
                          <a:effectLst/>
                        </a:rPr>
                        <a:t>Aylık Öğrenci Öğrenim Hibesi (€)</a:t>
                      </a:r>
                      <a:endParaRPr lang="tr-TR" sz="1400" dirty="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tr-TR" sz="1400" kern="1200">
                          <a:effectLst/>
                        </a:rPr>
                        <a:t>Aylık Öğrenci Staj Hibesi (€)</a:t>
                      </a:r>
                      <a:endParaRPr lang="tr-TR" sz="1400">
                        <a:effectLst/>
                        <a:latin typeface="Calibri"/>
                        <a:ea typeface="Calibri"/>
                        <a:cs typeface="Times New Roman"/>
                      </a:endParaRPr>
                    </a:p>
                  </a:txBody>
                  <a:tcPr marL="68580" marR="68580" marT="9525" marB="0" anchor="ctr"/>
                </a:tc>
              </a:tr>
              <a:tr h="1100352">
                <a:tc>
                  <a:txBody>
                    <a:bodyPr/>
                    <a:lstStyle/>
                    <a:p>
                      <a:pPr>
                        <a:lnSpc>
                          <a:spcPct val="115000"/>
                        </a:lnSpc>
                        <a:spcAft>
                          <a:spcPts val="0"/>
                        </a:spcAft>
                      </a:pPr>
                      <a:r>
                        <a:rPr lang="tr-TR" sz="1400" kern="1200">
                          <a:effectLst/>
                        </a:rPr>
                        <a:t>1. Grup Program Ülkeleri</a:t>
                      </a:r>
                      <a:endParaRPr lang="tr-TR" sz="1400">
                        <a:effectLst/>
                        <a:latin typeface="Calibri"/>
                        <a:ea typeface="Calibri"/>
                        <a:cs typeface="Times New Roman"/>
                      </a:endParaRPr>
                    </a:p>
                  </a:txBody>
                  <a:tcPr marL="68580" marR="68580" marT="9525" marB="0" anchor="ctr"/>
                </a:tc>
                <a:tc>
                  <a:txBody>
                    <a:bodyPr/>
                    <a:lstStyle/>
                    <a:p>
                      <a:pPr>
                        <a:lnSpc>
                          <a:spcPct val="115000"/>
                        </a:lnSpc>
                        <a:spcAft>
                          <a:spcPts val="0"/>
                        </a:spcAft>
                      </a:pPr>
                      <a:r>
                        <a:rPr lang="tr-TR" sz="1400" kern="1200">
                          <a:effectLst/>
                        </a:rPr>
                        <a:t>Avusturya, Danimarka, Finlandiya, Fransa, İrlanda, İtalya, Lihtenştayn, Norveç, İsveç, İsviçre, Birleşik Krallık</a:t>
                      </a:r>
                      <a:endParaRPr lang="tr-TR" sz="14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tr-TR" sz="1400" kern="1200" dirty="0">
                          <a:effectLst/>
                        </a:rPr>
                        <a:t>500</a:t>
                      </a:r>
                      <a:endParaRPr lang="tr-TR" sz="1400" dirty="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tr-TR" sz="1400" kern="1200" dirty="0">
                          <a:effectLst/>
                        </a:rPr>
                        <a:t>600</a:t>
                      </a:r>
                      <a:endParaRPr lang="tr-TR" sz="1400" dirty="0">
                        <a:effectLst/>
                        <a:latin typeface="Calibri"/>
                        <a:ea typeface="Calibri"/>
                        <a:cs typeface="Times New Roman"/>
                      </a:endParaRPr>
                    </a:p>
                  </a:txBody>
                  <a:tcPr marL="68580" marR="68580" marT="9525" marB="0" anchor="ctr"/>
                </a:tc>
              </a:tr>
              <a:tr h="1100352">
                <a:tc>
                  <a:txBody>
                    <a:bodyPr/>
                    <a:lstStyle/>
                    <a:p>
                      <a:pPr>
                        <a:lnSpc>
                          <a:spcPct val="115000"/>
                        </a:lnSpc>
                        <a:spcAft>
                          <a:spcPts val="0"/>
                        </a:spcAft>
                      </a:pPr>
                      <a:r>
                        <a:rPr lang="tr-TR" sz="1400" kern="1200">
                          <a:effectLst/>
                        </a:rPr>
                        <a:t>2. Grup Program Ülkeleri</a:t>
                      </a:r>
                      <a:endParaRPr lang="tr-TR" sz="1400">
                        <a:effectLst/>
                        <a:latin typeface="Calibri"/>
                        <a:ea typeface="Calibri"/>
                        <a:cs typeface="Times New Roman"/>
                      </a:endParaRPr>
                    </a:p>
                  </a:txBody>
                  <a:tcPr marL="68580" marR="68580" marT="9525" marB="0" anchor="ctr"/>
                </a:tc>
                <a:tc>
                  <a:txBody>
                    <a:bodyPr/>
                    <a:lstStyle/>
                    <a:p>
                      <a:pPr>
                        <a:lnSpc>
                          <a:spcPct val="115000"/>
                        </a:lnSpc>
                        <a:spcAft>
                          <a:spcPts val="0"/>
                        </a:spcAft>
                      </a:pPr>
                      <a:r>
                        <a:rPr lang="tr-TR" sz="1400" kern="1200" dirty="0">
                          <a:effectLst/>
                        </a:rPr>
                        <a:t>Belçika, Hırvatistan, Çek Cumhuriyeti, Kıbrıs Rum Kesimi, Almanya, Yunanistan, İzlanda, Lüksemburg, Hollanda, Portekiz, Slovenya, İspanya, Türkiye</a:t>
                      </a:r>
                      <a:endParaRPr lang="tr-TR" sz="1400" dirty="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tr-TR" sz="1400" kern="1200">
                          <a:effectLst/>
                        </a:rPr>
                        <a:t>400</a:t>
                      </a:r>
                      <a:endParaRPr lang="tr-TR" sz="14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tr-TR" sz="1400" kern="1200" dirty="0">
                          <a:effectLst/>
                        </a:rPr>
                        <a:t>500</a:t>
                      </a:r>
                      <a:endParaRPr lang="tr-TR" sz="1400" dirty="0">
                        <a:effectLst/>
                        <a:latin typeface="Calibri"/>
                        <a:ea typeface="Calibri"/>
                        <a:cs typeface="Times New Roman"/>
                      </a:endParaRPr>
                    </a:p>
                  </a:txBody>
                  <a:tcPr marL="68580" marR="68580" marT="9525" marB="0" anchor="ctr"/>
                </a:tc>
              </a:tr>
              <a:tr h="1100352">
                <a:tc>
                  <a:txBody>
                    <a:bodyPr/>
                    <a:lstStyle/>
                    <a:p>
                      <a:pPr>
                        <a:lnSpc>
                          <a:spcPct val="115000"/>
                        </a:lnSpc>
                        <a:spcAft>
                          <a:spcPts val="0"/>
                        </a:spcAft>
                      </a:pPr>
                      <a:r>
                        <a:rPr lang="tr-TR" sz="1400" kern="1200">
                          <a:effectLst/>
                        </a:rPr>
                        <a:t>3. Grup Program Ülkeleri</a:t>
                      </a:r>
                      <a:endParaRPr lang="tr-TR" sz="1400">
                        <a:effectLst/>
                        <a:latin typeface="Calibri"/>
                        <a:ea typeface="Calibri"/>
                        <a:cs typeface="Times New Roman"/>
                      </a:endParaRPr>
                    </a:p>
                  </a:txBody>
                  <a:tcPr marL="68580" marR="68580" marT="9525" marB="0" anchor="ctr"/>
                </a:tc>
                <a:tc>
                  <a:txBody>
                    <a:bodyPr/>
                    <a:lstStyle/>
                    <a:p>
                      <a:pPr>
                        <a:lnSpc>
                          <a:spcPct val="115000"/>
                        </a:lnSpc>
                        <a:spcAft>
                          <a:spcPts val="0"/>
                        </a:spcAft>
                      </a:pPr>
                      <a:r>
                        <a:rPr lang="tr-TR" sz="1400" kern="1200">
                          <a:effectLst/>
                        </a:rPr>
                        <a:t>Bulgaristan, Estonya, Macaristan, Letonya, Litvanya, Malta, Polonya, Romanya, Slovakya, Makedonya</a:t>
                      </a:r>
                      <a:endParaRPr lang="tr-TR" sz="14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tr-TR" sz="1400" kern="1200">
                          <a:effectLst/>
                        </a:rPr>
                        <a:t>300</a:t>
                      </a:r>
                      <a:endParaRPr lang="tr-TR" sz="1400">
                        <a:effectLst/>
                        <a:latin typeface="Calibri"/>
                        <a:ea typeface="Calibri"/>
                        <a:cs typeface="Times New Roman"/>
                      </a:endParaRPr>
                    </a:p>
                  </a:txBody>
                  <a:tcPr marL="68580" marR="68580" marT="9525" marB="0" anchor="ctr"/>
                </a:tc>
                <a:tc>
                  <a:txBody>
                    <a:bodyPr/>
                    <a:lstStyle/>
                    <a:p>
                      <a:pPr algn="ctr">
                        <a:lnSpc>
                          <a:spcPct val="115000"/>
                        </a:lnSpc>
                        <a:spcAft>
                          <a:spcPts val="0"/>
                        </a:spcAft>
                      </a:pPr>
                      <a:r>
                        <a:rPr lang="tr-TR" sz="1400" kern="1200" dirty="0">
                          <a:effectLst/>
                        </a:rPr>
                        <a:t>400</a:t>
                      </a:r>
                      <a:endParaRPr lang="tr-TR" sz="1400" dirty="0">
                        <a:effectLst/>
                        <a:latin typeface="Calibri"/>
                        <a:ea typeface="Calibri"/>
                        <a:cs typeface="Times New Roman"/>
                      </a:endParaRPr>
                    </a:p>
                  </a:txBody>
                  <a:tcPr marL="68580" marR="68580" marT="9525" marB="0" anchor="ctr"/>
                </a:tc>
              </a:tr>
            </a:tbl>
          </a:graphicData>
        </a:graphic>
      </p:graphicFrame>
    </p:spTree>
    <p:extLst>
      <p:ext uri="{BB962C8B-B14F-4D97-AF65-F5344CB8AC3E}">
        <p14:creationId xmlns:p14="http://schemas.microsoft.com/office/powerpoint/2010/main" val="439641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normAutofit/>
          </a:bodyPr>
          <a:lstStyle/>
          <a:p>
            <a:r>
              <a:rPr lang="tr-TR" sz="2400" b="1" dirty="0" smtClean="0">
                <a:latin typeface="Times New Roman" pitchFamily="18" charset="0"/>
                <a:cs typeface="Times New Roman" pitchFamily="18" charset="0"/>
              </a:rPr>
              <a:t>                             </a:t>
            </a:r>
            <a:r>
              <a:rPr lang="tr-TR" sz="2400" b="1" dirty="0" smtClean="0">
                <a:solidFill>
                  <a:schemeClr val="tx1"/>
                </a:solidFill>
                <a:latin typeface="Times New Roman" pitchFamily="18" charset="0"/>
                <a:cs typeface="Times New Roman" pitchFamily="18" charset="0"/>
              </a:rPr>
              <a:t>Öğrenciye </a:t>
            </a:r>
            <a:r>
              <a:rPr lang="tr-TR" sz="2400" b="1" dirty="0">
                <a:solidFill>
                  <a:schemeClr val="tx1"/>
                </a:solidFill>
                <a:latin typeface="Times New Roman" pitchFamily="18" charset="0"/>
                <a:cs typeface="Times New Roman" pitchFamily="18" charset="0"/>
              </a:rPr>
              <a:t>yapılacak  ödeme:</a:t>
            </a:r>
            <a:br>
              <a:rPr lang="tr-TR" sz="2400" b="1" dirty="0">
                <a:solidFill>
                  <a:schemeClr val="tx1"/>
                </a:solidFill>
                <a:latin typeface="Times New Roman" pitchFamily="18" charset="0"/>
                <a:cs typeface="Times New Roman" pitchFamily="18" charset="0"/>
              </a:rPr>
            </a:br>
            <a:endParaRPr lang="tr-TR" sz="2400" b="1" dirty="0">
              <a:solidFill>
                <a:schemeClr val="tx1"/>
              </a:solidFill>
            </a:endParaRPr>
          </a:p>
        </p:txBody>
      </p:sp>
      <p:sp>
        <p:nvSpPr>
          <p:cNvPr id="3" name="İçerik Yer Tutucusu 2"/>
          <p:cNvSpPr>
            <a:spLocks noGrp="1"/>
          </p:cNvSpPr>
          <p:nvPr>
            <p:ph idx="1"/>
          </p:nvPr>
        </p:nvSpPr>
        <p:spPr>
          <a:xfrm>
            <a:off x="457200" y="836712"/>
            <a:ext cx="8229600" cy="5544616"/>
          </a:xfrm>
        </p:spPr>
        <p:txBody>
          <a:bodyPr>
            <a:normAutofit fontScale="47500" lnSpcReduction="20000"/>
          </a:bodyPr>
          <a:lstStyle/>
          <a:p>
            <a:pPr marL="0" indent="0" algn="just">
              <a:buNone/>
            </a:pPr>
            <a:r>
              <a:rPr lang="tr-TR" sz="4200" dirty="0">
                <a:latin typeface="Times New Roman" pitchFamily="18" charset="0"/>
                <a:cs typeface="Times New Roman" pitchFamily="18" charset="0"/>
              </a:rPr>
              <a:t>Öğrenim hareketliliğinden faydalanan öğrencilere ödemeleri iki taksitte yapılır. Öğrenci karşı kuruma gitmeden önce ilk ödeme olarak gitmesi öngörülen süreye göre hesap edilen toplam hibesinin ilk ödemesi (planlanan faaliyet döneminin tamamı için hesap edilen hibenin en çok </a:t>
            </a:r>
            <a:r>
              <a:rPr lang="tr-TR" sz="4200" b="1" dirty="0">
                <a:latin typeface="Times New Roman" pitchFamily="18" charset="0"/>
                <a:cs typeface="Times New Roman" pitchFamily="18" charset="0"/>
              </a:rPr>
              <a:t>%80</a:t>
            </a:r>
            <a:r>
              <a:rPr lang="tr-TR" sz="4200" dirty="0">
                <a:latin typeface="Times New Roman" pitchFamily="18" charset="0"/>
                <a:cs typeface="Times New Roman" pitchFamily="18" charset="0"/>
              </a:rPr>
              <a:t>’ine kadar olan  miktar) verilir. İkinci taksit dönüş belgelerini tesliminden sonra gerçekleşir.</a:t>
            </a:r>
          </a:p>
          <a:p>
            <a:pPr marL="0" indent="0" algn="just">
              <a:buNone/>
            </a:pPr>
            <a:r>
              <a:rPr lang="tr-TR" sz="4200" dirty="0">
                <a:latin typeface="Times New Roman" pitchFamily="18" charset="0"/>
                <a:cs typeface="Times New Roman" pitchFamily="18" charset="0"/>
              </a:rPr>
              <a:t>       </a:t>
            </a:r>
            <a:r>
              <a:rPr lang="tr-TR" sz="4200" dirty="0" smtClean="0">
                <a:latin typeface="Times New Roman" pitchFamily="18" charset="0"/>
                <a:cs typeface="Times New Roman" pitchFamily="18" charset="0"/>
              </a:rPr>
              <a:t>Hibe </a:t>
            </a:r>
            <a:r>
              <a:rPr lang="tr-TR" sz="4200" dirty="0">
                <a:latin typeface="Times New Roman" pitchFamily="18" charset="0"/>
                <a:cs typeface="Times New Roman" pitchFamily="18" charset="0"/>
              </a:rPr>
              <a:t>hesaplamalarında katılım sertifikasındaki /pasaport giriş-çıkış tarihlerindeki kalınan süre hesaplanırken bu iki belgedeki en kısa tarih aralıkları dikkate alınır.</a:t>
            </a:r>
          </a:p>
          <a:p>
            <a:pPr marL="0" indent="0" algn="just">
              <a:buNone/>
            </a:pPr>
            <a:r>
              <a:rPr lang="tr-TR" b="1" dirty="0" smtClean="0">
                <a:latin typeface="Times New Roman" pitchFamily="18" charset="0"/>
                <a:cs typeface="Times New Roman" pitchFamily="18" charset="0"/>
              </a:rPr>
              <a:t>                                         </a:t>
            </a:r>
          </a:p>
          <a:p>
            <a:pPr marL="0" indent="0" algn="just">
              <a:buNone/>
            </a:pPr>
            <a:r>
              <a:rPr lang="tr-TR" sz="3100" b="1" dirty="0">
                <a:latin typeface="Times New Roman" pitchFamily="18" charset="0"/>
                <a:cs typeface="Times New Roman" pitchFamily="18" charset="0"/>
              </a:rPr>
              <a:t>	</a:t>
            </a:r>
            <a:r>
              <a:rPr lang="tr-TR" sz="3100" b="1" dirty="0" smtClean="0">
                <a:latin typeface="Times New Roman" pitchFamily="18" charset="0"/>
                <a:cs typeface="Times New Roman" pitchFamily="18" charset="0"/>
              </a:rPr>
              <a:t>	</a:t>
            </a:r>
            <a:r>
              <a:rPr lang="tr-TR" sz="4600" b="1" dirty="0" smtClean="0">
                <a:latin typeface="Times New Roman" pitchFamily="18" charset="0"/>
                <a:cs typeface="Times New Roman" pitchFamily="18" charset="0"/>
              </a:rPr>
              <a:t>        Ödemede </a:t>
            </a:r>
            <a:r>
              <a:rPr lang="tr-TR" sz="4600" b="1" dirty="0">
                <a:latin typeface="Times New Roman" pitchFamily="18" charset="0"/>
                <a:cs typeface="Times New Roman" pitchFamily="18" charset="0"/>
              </a:rPr>
              <a:t>kesinti yapılması:</a:t>
            </a:r>
          </a:p>
          <a:p>
            <a:pPr marL="0" indent="0" algn="just">
              <a:buNone/>
            </a:pPr>
            <a:r>
              <a:rPr lang="tr-TR" sz="4200" dirty="0">
                <a:latin typeface="Times New Roman" pitchFamily="18" charset="0"/>
                <a:cs typeface="Times New Roman" pitchFamily="18" charset="0"/>
              </a:rPr>
              <a:t>      Yurtdışında bulundukları süre içinde derslerine devam etmedikleri, sınavlarına girmedikleri ve/veya öğrenci olarak yapmakla yükümlü oldukları sorumluluklarını yerine getirmedikleri tespit edilen ve bu durumu belgelendirilen öğrencilerin faaliyet süreleri için hesaplanan toplam hibelerinin % 20 si kesinlikle </a:t>
            </a:r>
            <a:r>
              <a:rPr lang="tr-TR" sz="4200" b="1" u="sng" dirty="0">
                <a:latin typeface="Times New Roman" pitchFamily="18" charset="0"/>
                <a:cs typeface="Times New Roman" pitchFamily="18" charset="0"/>
              </a:rPr>
              <a:t>ödenmez. </a:t>
            </a:r>
          </a:p>
          <a:p>
            <a:pPr marL="0" indent="0" algn="just">
              <a:buNone/>
            </a:pPr>
            <a:endParaRPr lang="tr-TR" sz="4200" u="sng" dirty="0">
              <a:latin typeface="Times New Roman" pitchFamily="18" charset="0"/>
              <a:cs typeface="Times New Roman" pitchFamily="18" charset="0"/>
            </a:endParaRPr>
          </a:p>
          <a:p>
            <a:pPr marL="0" indent="0" algn="just">
              <a:buNone/>
            </a:pPr>
            <a:r>
              <a:rPr lang="tr-TR" sz="4200" dirty="0">
                <a:latin typeface="Times New Roman" pitchFamily="18" charset="0"/>
                <a:cs typeface="Times New Roman" pitchFamily="18" charset="0"/>
              </a:rPr>
              <a:t>       Öğrencinin öğrenim faaliyeti ile ilgisi olmadan tatil günleri hariç 1 haftadan fazla süre ile misafir olduğu şehirden / ülkeden ayrılması durumunda ayrı kaldığı süreler için hibe ödemesi yapılamaz. Daha önce yapılmış olsa bile bu dönem verilen hibenin iadesi talep edilir.</a:t>
            </a:r>
          </a:p>
          <a:p>
            <a:endParaRPr lang="tr-TR" dirty="0"/>
          </a:p>
        </p:txBody>
      </p:sp>
    </p:spTree>
    <p:extLst>
      <p:ext uri="{BB962C8B-B14F-4D97-AF65-F5344CB8AC3E}">
        <p14:creationId xmlns:p14="http://schemas.microsoft.com/office/powerpoint/2010/main" val="1293770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4"/>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35000"/>
                    </a14:imgEffect>
                    <a14:imgEffect>
                      <a14:brightnessContrast bright="10000" contrast="-43000"/>
                    </a14:imgEffect>
                  </a14:imgLayer>
                </a14:imgProps>
              </a:ext>
              <a:ext uri="{28A0092B-C50C-407E-A947-70E740481C1C}">
                <a14:useLocalDpi xmlns:a14="http://schemas.microsoft.com/office/drawing/2010/main" val="0"/>
              </a:ext>
            </a:extLst>
          </a:blip>
          <a:srcRect l="6771" t="22641" r="6249" b="5481"/>
          <a:stretch/>
        </p:blipFill>
        <p:spPr bwMode="auto">
          <a:xfrm>
            <a:off x="395536" y="404664"/>
            <a:ext cx="8352927"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5000"/>
                    </a14:imgEffect>
                    <a14:imgEffect>
                      <a14:brightnessContrast bright="10000" contrast="-43000"/>
                    </a14:imgEffect>
                  </a14:imgLayer>
                </a14:imgProps>
              </a:ext>
              <a:ext uri="{28A0092B-C50C-407E-A947-70E740481C1C}">
                <a14:useLocalDpi xmlns:a14="http://schemas.microsoft.com/office/drawing/2010/main" val="0"/>
              </a:ext>
            </a:extLst>
          </a:blip>
          <a:srcRect l="6771" t="22641" r="6249" b="548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870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0"/>
            <a:ext cx="5976664"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51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51720" y="764704"/>
            <a:ext cx="4824536" cy="652934"/>
          </a:xfrm>
        </p:spPr>
        <p:txBody>
          <a:bodyPr>
            <a:normAutofit fontScale="90000"/>
          </a:bodyPr>
          <a:lstStyle/>
          <a:p>
            <a:endParaRPr lang="tr-TR"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0"/>
            <a:ext cx="5832648"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196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95736" y="980728"/>
            <a:ext cx="5040560" cy="436910"/>
          </a:xfrm>
        </p:spPr>
        <p:txBody>
          <a:bodyPr>
            <a:normAutofit fontScale="90000"/>
          </a:bodyPr>
          <a:lstStyle/>
          <a:p>
            <a:endParaRPr lang="tr-T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7" y="0"/>
            <a:ext cx="5904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839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76672"/>
            <a:ext cx="8229600" cy="506320"/>
          </a:xfrm>
        </p:spPr>
        <p:txBody>
          <a:bodyPr>
            <a:normAutofit/>
          </a:bodyPr>
          <a:lstStyle/>
          <a:p>
            <a:r>
              <a:rPr lang="tr-TR" sz="2400" b="1" dirty="0">
                <a:latin typeface="Times New Roman" pitchFamily="18" charset="0"/>
                <a:cs typeface="Times New Roman" pitchFamily="18" charset="0"/>
              </a:rPr>
              <a:t>S</a:t>
            </a:r>
            <a:r>
              <a:rPr lang="tr-TR" sz="2400" b="1" dirty="0" smtClean="0">
                <a:latin typeface="Times New Roman" pitchFamily="18" charset="0"/>
                <a:cs typeface="Times New Roman" pitchFamily="18" charset="0"/>
              </a:rPr>
              <a:t>taj </a:t>
            </a:r>
            <a:r>
              <a:rPr lang="tr-TR" sz="2400" b="1" dirty="0">
                <a:latin typeface="Times New Roman" pitchFamily="18" charset="0"/>
                <a:cs typeface="Times New Roman" pitchFamily="18" charset="0"/>
              </a:rPr>
              <a:t>Hareketliliği:</a:t>
            </a:r>
            <a:endParaRPr lang="tr-TR" sz="2400" dirty="0"/>
          </a:p>
        </p:txBody>
      </p:sp>
      <p:sp>
        <p:nvSpPr>
          <p:cNvPr id="3" name="İçerik Yer Tutucusu 2"/>
          <p:cNvSpPr>
            <a:spLocks noGrp="1"/>
          </p:cNvSpPr>
          <p:nvPr>
            <p:ph idx="1"/>
          </p:nvPr>
        </p:nvSpPr>
        <p:spPr>
          <a:xfrm>
            <a:off x="323528" y="1124744"/>
            <a:ext cx="8229600" cy="5112568"/>
          </a:xfrm>
        </p:spPr>
        <p:txBody>
          <a:bodyPr>
            <a:normAutofit fontScale="77500" lnSpcReduction="20000"/>
          </a:bodyPr>
          <a:lstStyle/>
          <a:p>
            <a:pPr marL="0" indent="0" algn="just">
              <a:buNone/>
            </a:pPr>
            <a:r>
              <a:rPr lang="tr-TR" dirty="0">
                <a:latin typeface="Times New Roman" pitchFamily="18" charset="0"/>
                <a:cs typeface="Times New Roman" pitchFamily="18" charset="0"/>
              </a:rPr>
              <a:t> Faaliyet, yükseköğretim kurumunda kayıtlı öğrencinin yurtdışındaki bir işletmede veya organizasyonda staj yapmasıdır. Staj Hareketliliği bir yararlanıcının programa katılan başka bir ülkedeki işletme bünyesindeki mesleki eğitim alma ve/veya çalışma deneyimi kazanma sürecidir. </a:t>
            </a:r>
            <a:r>
              <a:rPr lang="tr-TR" dirty="0" err="1">
                <a:latin typeface="Times New Roman" pitchFamily="18" charset="0"/>
                <a:cs typeface="Times New Roman" pitchFamily="18" charset="0"/>
              </a:rPr>
              <a:t>Erasmus</a:t>
            </a:r>
            <a:r>
              <a:rPr lang="tr-TR" dirty="0">
                <a:latin typeface="Times New Roman" pitchFamily="18" charset="0"/>
                <a:cs typeface="Times New Roman" pitchFamily="18" charset="0"/>
              </a:rPr>
              <a:t> staj faaliyeti belirli bir öğretim programı kapsamında yapılan akademik çalışmalara ilişkin araştırma ödevleri, analiz çalışmaları gibi çalışmalar yapmak üzere kullanılmaz.</a:t>
            </a:r>
          </a:p>
          <a:p>
            <a:pPr marL="0" indent="0" algn="just">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Staj </a:t>
            </a:r>
            <a:r>
              <a:rPr lang="tr-TR" dirty="0">
                <a:latin typeface="Times New Roman" pitchFamily="18" charset="0"/>
                <a:cs typeface="Times New Roman" pitchFamily="18" charset="0"/>
              </a:rPr>
              <a:t>faaliyeti, öğrencinin öğrencisi olduğu mesleki eğitim alanında uygulamalı iş deneyimi elde etmesidir.</a:t>
            </a:r>
          </a:p>
          <a:p>
            <a:pPr marL="0" indent="0" algn="just">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Staj </a:t>
            </a:r>
            <a:r>
              <a:rPr lang="tr-TR" dirty="0">
                <a:latin typeface="Times New Roman" pitchFamily="18" charset="0"/>
                <a:cs typeface="Times New Roman" pitchFamily="18" charset="0"/>
              </a:rPr>
              <a:t>yapılacak ekonomik sektör, öğrencinin mevcut mesleki eğitim programı ile ilgili bir sektör olmalıdır.</a:t>
            </a:r>
          </a:p>
          <a:p>
            <a:pPr marL="0" indent="0" algn="just">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Faaliyet </a:t>
            </a:r>
            <a:r>
              <a:rPr lang="tr-TR" dirty="0">
                <a:latin typeface="Times New Roman" pitchFamily="18" charset="0"/>
                <a:cs typeface="Times New Roman" pitchFamily="18" charset="0"/>
              </a:rPr>
              <a:t>süresi Meslek  yüksekokulu, lisans, yüksek lisans  ve doktora öğrencileri için </a:t>
            </a:r>
            <a:r>
              <a:rPr lang="tr-TR" b="1" dirty="0">
                <a:latin typeface="Times New Roman" pitchFamily="18" charset="0"/>
                <a:cs typeface="Times New Roman" pitchFamily="18" charset="0"/>
              </a:rPr>
              <a:t>2 ile 12 ay </a:t>
            </a:r>
            <a:r>
              <a:rPr lang="tr-TR" dirty="0">
                <a:latin typeface="Times New Roman" pitchFamily="18" charset="0"/>
                <a:cs typeface="Times New Roman" pitchFamily="18" charset="0"/>
              </a:rPr>
              <a:t>arasında bir süredir. </a:t>
            </a:r>
          </a:p>
          <a:p>
            <a:pPr marL="0" indent="0" algn="just">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Staja </a:t>
            </a:r>
            <a:r>
              <a:rPr lang="tr-TR" dirty="0">
                <a:latin typeface="Times New Roman" pitchFamily="18" charset="0"/>
                <a:cs typeface="Times New Roman" pitchFamily="18" charset="0"/>
              </a:rPr>
              <a:t>ev sahipliği yapacak kuruluşlar; işletmeler , eğitim merkezleri, araştırma merkezleri ve işletme tanımına uyan diğer kuruluşlar olabilir. Bu çerçevede , uygun bir işletmeden kastedilen büyüklükleri, yasal statüleri ve faaliyet gösterdikleri ekonomik sektör ne olursa olsun, özel veya kamuya ait her tür kurum / kuruluş ile sosyal ekonomi  dahil her tür ekonomik faaliyette bulunan girişimdir.</a:t>
            </a:r>
            <a:endParaRPr lang="tr-TR" dirty="0"/>
          </a:p>
        </p:txBody>
      </p:sp>
    </p:spTree>
    <p:extLst>
      <p:ext uri="{BB962C8B-B14F-4D97-AF65-F5344CB8AC3E}">
        <p14:creationId xmlns:p14="http://schemas.microsoft.com/office/powerpoint/2010/main" val="3473882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88640"/>
            <a:ext cx="8640960" cy="6555641"/>
          </a:xfrm>
          <a:prstGeom prst="rect">
            <a:avLst/>
          </a:prstGeom>
        </p:spPr>
        <p:txBody>
          <a:bodyPr wrap="square">
            <a:spAutoFit/>
          </a:bodyPr>
          <a:lstStyle/>
          <a:p>
            <a:pPr algn="just"/>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Staj </a:t>
            </a:r>
            <a:r>
              <a:rPr lang="tr-TR" dirty="0">
                <a:latin typeface="Times New Roman" pitchFamily="18" charset="0"/>
                <a:cs typeface="Times New Roman" pitchFamily="18" charset="0"/>
              </a:rPr>
              <a:t>faaliyetinde bulunulacak yurtdışındaki kurumun yükseköğretim kurumu olması halinde  gidilecek kurum işletme olarak değerlendirileceği için </a:t>
            </a:r>
            <a:r>
              <a:rPr lang="tr-TR" dirty="0" err="1">
                <a:latin typeface="Times New Roman" pitchFamily="18" charset="0"/>
                <a:cs typeface="Times New Roman" pitchFamily="18" charset="0"/>
              </a:rPr>
              <a:t>Erasmus</a:t>
            </a:r>
            <a:r>
              <a:rPr lang="tr-TR" dirty="0">
                <a:latin typeface="Times New Roman" pitchFamily="18" charset="0"/>
                <a:cs typeface="Times New Roman" pitchFamily="18" charset="0"/>
              </a:rPr>
              <a:t> Üniversite Beyannamesi sahibi olması şartı aranmaz</a:t>
            </a:r>
            <a:r>
              <a:rPr lang="tr-TR" dirty="0" smtClean="0">
                <a:latin typeface="Times New Roman" pitchFamily="18" charset="0"/>
                <a:cs typeface="Times New Roman" pitchFamily="18" charset="0"/>
              </a:rPr>
              <a:t>.</a:t>
            </a:r>
          </a:p>
          <a:p>
            <a:pPr algn="just"/>
            <a:endParaRPr lang="tr-TR" dirty="0">
              <a:latin typeface="Times New Roman" pitchFamily="18" charset="0"/>
              <a:cs typeface="Times New Roman" pitchFamily="18" charset="0"/>
            </a:endParaRPr>
          </a:p>
          <a:p>
            <a:pPr algn="just"/>
            <a:r>
              <a:rPr lang="tr-TR" b="1" dirty="0" smtClean="0">
                <a:latin typeface="Times New Roman" pitchFamily="18" charset="0"/>
                <a:cs typeface="Times New Roman" pitchFamily="18" charset="0"/>
              </a:rPr>
              <a:t>Hangi </a:t>
            </a:r>
            <a:r>
              <a:rPr lang="tr-TR" b="1" dirty="0">
                <a:latin typeface="Times New Roman" pitchFamily="18" charset="0"/>
                <a:cs typeface="Times New Roman" pitchFamily="18" charset="0"/>
              </a:rPr>
              <a:t>kuruluşlar </a:t>
            </a:r>
            <a:r>
              <a:rPr lang="tr-TR" b="1" dirty="0" err="1">
                <a:latin typeface="Times New Roman" pitchFamily="18" charset="0"/>
                <a:cs typeface="Times New Roman" pitchFamily="18" charset="0"/>
              </a:rPr>
              <a:t>Erasmus</a:t>
            </a:r>
            <a:r>
              <a:rPr lang="tr-TR" b="1" dirty="0">
                <a:latin typeface="Times New Roman" pitchFamily="18" charset="0"/>
                <a:cs typeface="Times New Roman" pitchFamily="18" charset="0"/>
              </a:rPr>
              <a:t> staj faaliyeti için uygun değildir:</a:t>
            </a:r>
          </a:p>
          <a:p>
            <a:pPr algn="just"/>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 Avrupa birliği kurumları ve AB  ajansları </a:t>
            </a:r>
          </a:p>
          <a:p>
            <a:pPr algn="just"/>
            <a:r>
              <a:rPr lang="tr-TR" dirty="0">
                <a:latin typeface="Times New Roman" pitchFamily="18" charset="0"/>
                <a:cs typeface="Times New Roman" pitchFamily="18" charset="0"/>
              </a:rPr>
              <a:t>  - AB programlarını yürüten ve bu kapsamda hibe alan kuruluşlar</a:t>
            </a:r>
          </a:p>
          <a:p>
            <a:pPr algn="just"/>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-Misafir </a:t>
            </a:r>
            <a:r>
              <a:rPr lang="tr-TR" dirty="0">
                <a:latin typeface="Times New Roman" pitchFamily="18" charset="0"/>
                <a:cs typeface="Times New Roman" pitchFamily="18" charset="0"/>
              </a:rPr>
              <a:t>olunan ülkedeki ulusal diplomatik temsilciliklerimiz (büyükelçilik ve konsolosluk gibi</a:t>
            </a:r>
            <a:r>
              <a:rPr lang="tr-TR" dirty="0" smtClean="0">
                <a:latin typeface="Times New Roman" pitchFamily="18" charset="0"/>
                <a:cs typeface="Times New Roman" pitchFamily="18" charset="0"/>
              </a:rPr>
              <a:t>)</a:t>
            </a:r>
          </a:p>
          <a:p>
            <a:pPr algn="just"/>
            <a:endParaRPr lang="tr-TR" dirty="0">
              <a:latin typeface="Times New Roman" pitchFamily="18" charset="0"/>
              <a:cs typeface="Times New Roman" pitchFamily="18" charset="0"/>
            </a:endParaRPr>
          </a:p>
          <a:p>
            <a:pPr algn="just"/>
            <a:r>
              <a:rPr lang="tr-TR" b="1" dirty="0" err="1" smtClean="0">
                <a:latin typeface="Times New Roman" pitchFamily="18" charset="0"/>
                <a:cs typeface="Times New Roman" pitchFamily="18" charset="0"/>
              </a:rPr>
              <a:t>Erasmus</a:t>
            </a:r>
            <a:r>
              <a:rPr lang="tr-TR" b="1" dirty="0" smtClean="0">
                <a:latin typeface="Times New Roman" pitchFamily="18" charset="0"/>
                <a:cs typeface="Times New Roman" pitchFamily="18" charset="0"/>
              </a:rPr>
              <a:t> </a:t>
            </a:r>
            <a:r>
              <a:rPr lang="tr-TR" b="1" dirty="0">
                <a:latin typeface="Times New Roman" pitchFamily="18" charset="0"/>
                <a:cs typeface="Times New Roman" pitchFamily="18" charset="0"/>
              </a:rPr>
              <a:t>Staj Hareketliliği için Gereken Asgari Şartlar:</a:t>
            </a:r>
          </a:p>
          <a:p>
            <a:pPr algn="just"/>
            <a:r>
              <a:rPr lang="tr-TR" b="1" dirty="0">
                <a:latin typeface="Times New Roman" pitchFamily="18" charset="0"/>
                <a:cs typeface="Times New Roman" pitchFamily="18" charset="0"/>
              </a:rPr>
              <a:t>-</a:t>
            </a:r>
            <a:r>
              <a:rPr lang="tr-TR" dirty="0">
                <a:latin typeface="Times New Roman" pitchFamily="18" charset="0"/>
                <a:cs typeface="Times New Roman" pitchFamily="18" charset="0"/>
              </a:rPr>
              <a:t>Öğrencinin üniversite bünyesinde </a:t>
            </a:r>
            <a:r>
              <a:rPr lang="tr-TR" b="1" dirty="0">
                <a:latin typeface="Times New Roman" pitchFamily="18" charset="0"/>
                <a:cs typeface="Times New Roman" pitchFamily="18" charset="0"/>
              </a:rPr>
              <a:t>örgün </a:t>
            </a:r>
            <a:r>
              <a:rPr lang="tr-TR" dirty="0">
                <a:latin typeface="Times New Roman" pitchFamily="18" charset="0"/>
                <a:cs typeface="Times New Roman" pitchFamily="18" charset="0"/>
              </a:rPr>
              <a:t>eğitim kademelerinin herhangi birinde (</a:t>
            </a:r>
            <a:r>
              <a:rPr lang="tr-TR" dirty="0" err="1">
                <a:latin typeface="Times New Roman" pitchFamily="18" charset="0"/>
                <a:cs typeface="Times New Roman" pitchFamily="18" charset="0"/>
              </a:rPr>
              <a:t>birinci,ikinci</a:t>
            </a:r>
            <a:r>
              <a:rPr lang="tr-TR" dirty="0">
                <a:latin typeface="Times New Roman" pitchFamily="18" charset="0"/>
                <a:cs typeface="Times New Roman" pitchFamily="18" charset="0"/>
              </a:rPr>
              <a:t> ve üçüncü kademe) bir yüksek öğretim programına kayıtlı öğrenci olması.</a:t>
            </a:r>
          </a:p>
          <a:p>
            <a:pPr algn="just"/>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Önlisans</a:t>
            </a:r>
            <a:r>
              <a:rPr lang="tr-TR" dirty="0">
                <a:latin typeface="Times New Roman" pitchFamily="18" charset="0"/>
                <a:cs typeface="Times New Roman" pitchFamily="18" charset="0"/>
              </a:rPr>
              <a:t> ve lisans öğrencilerinin akademik  not ortalaması asgari </a:t>
            </a:r>
            <a:r>
              <a:rPr lang="tr-TR" b="1" dirty="0">
                <a:latin typeface="Times New Roman" pitchFamily="18" charset="0"/>
                <a:cs typeface="Times New Roman" pitchFamily="18" charset="0"/>
              </a:rPr>
              <a:t>2.20/4.0</a:t>
            </a:r>
          </a:p>
          <a:p>
            <a:pPr algn="just"/>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Yükseklisans</a:t>
            </a:r>
            <a:r>
              <a:rPr lang="tr-TR" dirty="0">
                <a:latin typeface="Times New Roman" pitchFamily="18" charset="0"/>
                <a:cs typeface="Times New Roman" pitchFamily="18" charset="0"/>
              </a:rPr>
              <a:t> ve doktora  öğrencilerinin  akademik not ortalaması asgari </a:t>
            </a:r>
            <a:r>
              <a:rPr lang="tr-TR" b="1" dirty="0">
                <a:latin typeface="Times New Roman" pitchFamily="18" charset="0"/>
                <a:cs typeface="Times New Roman" pitchFamily="18" charset="0"/>
              </a:rPr>
              <a:t>2.50/4.0 </a:t>
            </a:r>
            <a:r>
              <a:rPr lang="tr-TR" dirty="0">
                <a:latin typeface="Times New Roman" pitchFamily="18" charset="0"/>
                <a:cs typeface="Times New Roman" pitchFamily="18" charset="0"/>
              </a:rPr>
              <a:t>olması gerekmektedir</a:t>
            </a:r>
            <a:r>
              <a:rPr lang="tr-TR" dirty="0" smtClean="0">
                <a:latin typeface="Times New Roman" pitchFamily="18" charset="0"/>
                <a:cs typeface="Times New Roman" pitchFamily="18" charset="0"/>
              </a:rPr>
              <a:t>.</a:t>
            </a:r>
          </a:p>
          <a:p>
            <a:pPr algn="just"/>
            <a:endParaRPr lang="tr-TR" dirty="0">
              <a:latin typeface="Times New Roman" pitchFamily="18" charset="0"/>
              <a:cs typeface="Times New Roman" pitchFamily="18" charset="0"/>
            </a:endParaRPr>
          </a:p>
          <a:p>
            <a:pPr lvl="0" algn="just"/>
            <a:r>
              <a:rPr lang="tr-TR" sz="2400" b="1" dirty="0" smtClean="0">
                <a:solidFill>
                  <a:prstClr val="black"/>
                </a:solidFill>
                <a:latin typeface="Times New Roman" pitchFamily="18" charset="0"/>
                <a:cs typeface="Times New Roman" pitchFamily="18" charset="0"/>
              </a:rPr>
              <a:t>!!</a:t>
            </a:r>
            <a:r>
              <a:rPr lang="tr-TR" dirty="0" smtClean="0">
                <a:solidFill>
                  <a:prstClr val="black"/>
                </a:solidFill>
                <a:latin typeface="Times New Roman" pitchFamily="18" charset="0"/>
                <a:cs typeface="Times New Roman" pitchFamily="18" charset="0"/>
              </a:rPr>
              <a:t> Staj </a:t>
            </a:r>
            <a:r>
              <a:rPr lang="tr-TR" dirty="0">
                <a:solidFill>
                  <a:prstClr val="black"/>
                </a:solidFill>
                <a:latin typeface="Times New Roman" pitchFamily="18" charset="0"/>
                <a:cs typeface="Times New Roman" pitchFamily="18" charset="0"/>
              </a:rPr>
              <a:t>faaliyetinde öğrenim amaçlı hareketlilikten farklı olarak, </a:t>
            </a:r>
            <a:r>
              <a:rPr lang="tr-TR" b="1" dirty="0">
                <a:solidFill>
                  <a:prstClr val="black"/>
                </a:solidFill>
                <a:latin typeface="Times New Roman" pitchFamily="18" charset="0"/>
                <a:cs typeface="Times New Roman" pitchFamily="18" charset="0"/>
              </a:rPr>
              <a:t>en az 2. sınıfta </a:t>
            </a:r>
            <a:r>
              <a:rPr lang="tr-TR" dirty="0">
                <a:solidFill>
                  <a:prstClr val="black"/>
                </a:solidFill>
                <a:latin typeface="Times New Roman" pitchFamily="18" charset="0"/>
                <a:cs typeface="Times New Roman" pitchFamily="18" charset="0"/>
              </a:rPr>
              <a:t>olma şartı aranmaz.</a:t>
            </a: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144612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548680"/>
            <a:ext cx="8784976" cy="5669244"/>
          </a:xfrm>
          <a:prstGeom prst="rect">
            <a:avLst/>
          </a:prstGeom>
        </p:spPr>
        <p:txBody>
          <a:bodyPr wrap="square">
            <a:spAutoFit/>
          </a:bodyPr>
          <a:lstStyle/>
          <a:p>
            <a:endParaRPr lang="tr-TR" b="1" dirty="0" smtClean="0">
              <a:solidFill>
                <a:prstClr val="black"/>
              </a:solidFill>
              <a:latin typeface="Times New Roman" pitchFamily="18" charset="0"/>
              <a:cs typeface="Times New Roman" pitchFamily="18" charset="0"/>
            </a:endParaRPr>
          </a:p>
          <a:p>
            <a:pPr lvl="0">
              <a:spcBef>
                <a:spcPct val="20000"/>
              </a:spcBef>
              <a:buClr>
                <a:srgbClr val="0BD0D9"/>
              </a:buClr>
              <a:buSzPct val="95000"/>
            </a:pPr>
            <a:r>
              <a:rPr lang="tr-TR" sz="2400" dirty="0" smtClean="0">
                <a:solidFill>
                  <a:srgbClr val="04617B"/>
                </a:solidFill>
                <a:latin typeface="Calibri"/>
              </a:rPr>
              <a:t>ÖNEMLİ </a:t>
            </a:r>
            <a:r>
              <a:rPr lang="tr-TR" sz="2400" dirty="0">
                <a:solidFill>
                  <a:srgbClr val="04617B"/>
                </a:solidFill>
                <a:latin typeface="Calibri"/>
              </a:rPr>
              <a:t>HUSUSLAR</a:t>
            </a:r>
            <a:endParaRPr lang="tr-TR" sz="2400" b="1" dirty="0">
              <a:solidFill>
                <a:prstClr val="black"/>
              </a:solidFill>
              <a:latin typeface="Times New Roman" pitchFamily="18" charset="0"/>
              <a:cs typeface="Times New Roman" pitchFamily="18" charset="0"/>
            </a:endParaRPr>
          </a:p>
          <a:p>
            <a:endParaRPr lang="tr-TR" sz="2000" b="1" dirty="0">
              <a:solidFill>
                <a:prstClr val="black"/>
              </a:solidFill>
              <a:latin typeface="Times New Roman" pitchFamily="18" charset="0"/>
              <a:cs typeface="Times New Roman" pitchFamily="18" charset="0"/>
            </a:endParaRPr>
          </a:p>
          <a:p>
            <a:pPr algn="just"/>
            <a:r>
              <a:rPr lang="tr-TR" sz="2000" b="1" dirty="0" smtClean="0">
                <a:solidFill>
                  <a:prstClr val="black"/>
                </a:solidFill>
                <a:latin typeface="Times New Roman" pitchFamily="18" charset="0"/>
                <a:cs typeface="Times New Roman" pitchFamily="18" charset="0"/>
              </a:rPr>
              <a:t>* Staj </a:t>
            </a:r>
            <a:r>
              <a:rPr lang="tr-TR" sz="2000" b="1" dirty="0">
                <a:solidFill>
                  <a:prstClr val="black"/>
                </a:solidFill>
                <a:latin typeface="Times New Roman" pitchFamily="18" charset="0"/>
                <a:cs typeface="Times New Roman" pitchFamily="18" charset="0"/>
              </a:rPr>
              <a:t>hareketliliği için kabul mektubu getirme son tarihi </a:t>
            </a:r>
            <a:r>
              <a:rPr lang="tr-TR" sz="2000" b="1" dirty="0" smtClean="0">
                <a:solidFill>
                  <a:prstClr val="black"/>
                </a:solidFill>
                <a:latin typeface="Times New Roman" pitchFamily="18" charset="0"/>
                <a:cs typeface="Times New Roman" pitchFamily="18" charset="0"/>
              </a:rPr>
              <a:t>13 </a:t>
            </a:r>
            <a:r>
              <a:rPr lang="tr-TR" sz="2000" b="1" dirty="0">
                <a:solidFill>
                  <a:prstClr val="black"/>
                </a:solidFill>
                <a:latin typeface="Times New Roman" pitchFamily="18" charset="0"/>
                <a:cs typeface="Times New Roman" pitchFamily="18" charset="0"/>
              </a:rPr>
              <a:t>Haziran 2014’tür</a:t>
            </a:r>
            <a:r>
              <a:rPr lang="tr-TR" sz="2000" b="1" dirty="0" smtClean="0">
                <a:solidFill>
                  <a:prstClr val="black"/>
                </a:solidFill>
                <a:latin typeface="Times New Roman" pitchFamily="18" charset="0"/>
                <a:cs typeface="Times New Roman" pitchFamily="18" charset="0"/>
              </a:rPr>
              <a:t>.</a:t>
            </a:r>
          </a:p>
          <a:p>
            <a:pPr algn="just"/>
            <a:endParaRPr lang="tr-TR" sz="2000" b="1" dirty="0">
              <a:solidFill>
                <a:prstClr val="black"/>
              </a:solidFill>
              <a:latin typeface="Times New Roman" pitchFamily="18" charset="0"/>
              <a:cs typeface="Times New Roman" pitchFamily="18" charset="0"/>
            </a:endParaRPr>
          </a:p>
          <a:p>
            <a:pPr algn="just"/>
            <a:r>
              <a:rPr lang="tr-TR" sz="2000" b="1" dirty="0" smtClean="0">
                <a:solidFill>
                  <a:prstClr val="black"/>
                </a:solidFill>
                <a:latin typeface="Times New Roman" pitchFamily="18" charset="0"/>
                <a:cs typeface="Times New Roman" pitchFamily="18" charset="0"/>
              </a:rPr>
              <a:t>* Stajınızı </a:t>
            </a:r>
            <a:r>
              <a:rPr lang="tr-TR" sz="2000" b="1" dirty="0">
                <a:solidFill>
                  <a:prstClr val="black"/>
                </a:solidFill>
                <a:latin typeface="Times New Roman" pitchFamily="18" charset="0"/>
                <a:cs typeface="Times New Roman" pitchFamily="18" charset="0"/>
              </a:rPr>
              <a:t>en erken 01 Haziran 2014’te başlatabilir ve minimum 2 ay yapabilirsiniz.</a:t>
            </a:r>
            <a:r>
              <a:rPr lang="tr-TR" sz="2000" b="1" dirty="0" smtClean="0">
                <a:solidFill>
                  <a:prstClr val="black"/>
                </a:solidFill>
                <a:latin typeface="Times New Roman" pitchFamily="18" charset="0"/>
                <a:cs typeface="Times New Roman" pitchFamily="18" charset="0"/>
              </a:rPr>
              <a:t> </a:t>
            </a:r>
          </a:p>
          <a:p>
            <a:pPr algn="just"/>
            <a:endParaRPr lang="tr-TR" sz="2000" b="1" dirty="0">
              <a:solidFill>
                <a:prstClr val="black"/>
              </a:solidFill>
              <a:latin typeface="Times New Roman" pitchFamily="18" charset="0"/>
              <a:cs typeface="Times New Roman" pitchFamily="18" charset="0"/>
            </a:endParaRPr>
          </a:p>
          <a:p>
            <a:pPr algn="just"/>
            <a:r>
              <a:rPr lang="tr-TR" sz="2000" b="1" dirty="0" smtClean="0">
                <a:solidFill>
                  <a:prstClr val="black"/>
                </a:solidFill>
                <a:latin typeface="Times New Roman" pitchFamily="18" charset="0"/>
                <a:cs typeface="Times New Roman" pitchFamily="18" charset="0"/>
              </a:rPr>
              <a:t>* Staj </a:t>
            </a:r>
            <a:r>
              <a:rPr lang="tr-TR" sz="2000" b="1" dirty="0">
                <a:solidFill>
                  <a:prstClr val="black"/>
                </a:solidFill>
                <a:latin typeface="Times New Roman" pitchFamily="18" charset="0"/>
                <a:cs typeface="Times New Roman" pitchFamily="18" charset="0"/>
              </a:rPr>
              <a:t>hibeli olarak 2 ay ile 12 ay arasında yapılabilir</a:t>
            </a:r>
            <a:r>
              <a:rPr lang="tr-TR" sz="2000" b="1" dirty="0" smtClean="0">
                <a:solidFill>
                  <a:prstClr val="black"/>
                </a:solidFill>
                <a:latin typeface="Times New Roman" pitchFamily="18" charset="0"/>
                <a:cs typeface="Times New Roman" pitchFamily="18" charset="0"/>
              </a:rPr>
              <a:t>.</a:t>
            </a:r>
          </a:p>
          <a:p>
            <a:pPr algn="just"/>
            <a:endParaRPr lang="tr-TR" sz="2000" b="1" dirty="0">
              <a:solidFill>
                <a:prstClr val="black"/>
              </a:solidFill>
              <a:latin typeface="Times New Roman" pitchFamily="18" charset="0"/>
              <a:cs typeface="Times New Roman" pitchFamily="18" charset="0"/>
            </a:endParaRPr>
          </a:p>
          <a:p>
            <a:pPr lvl="0" algn="just"/>
            <a:r>
              <a:rPr lang="tr-TR" sz="2000" b="1" dirty="0" smtClean="0">
                <a:solidFill>
                  <a:prstClr val="black"/>
                </a:solidFill>
                <a:latin typeface="Times New Roman" pitchFamily="18" charset="0"/>
                <a:cs typeface="Times New Roman" pitchFamily="18" charset="0"/>
              </a:rPr>
              <a:t>* Hibe </a:t>
            </a:r>
            <a:r>
              <a:rPr lang="tr-TR" sz="2000" b="1" dirty="0">
                <a:solidFill>
                  <a:prstClr val="black"/>
                </a:solidFill>
                <a:latin typeface="Times New Roman" pitchFamily="18" charset="0"/>
                <a:cs typeface="Times New Roman" pitchFamily="18" charset="0"/>
              </a:rPr>
              <a:t>ödemesi en erken Eylül ortası gibi olacağından stajını erken başlatmak isteyenler bu durumu göz önünde bulundurmalıdırlar.</a:t>
            </a:r>
          </a:p>
          <a:p>
            <a:pPr algn="just"/>
            <a:endParaRPr lang="tr-TR" sz="2000" dirty="0" smtClean="0"/>
          </a:p>
          <a:p>
            <a:pPr lvl="0" algn="just"/>
            <a:r>
              <a:rPr lang="tr-TR" sz="2000" b="1" dirty="0" smtClean="0">
                <a:solidFill>
                  <a:prstClr val="black"/>
                </a:solidFill>
                <a:latin typeface="Times New Roman" pitchFamily="18" charset="0"/>
                <a:cs typeface="Times New Roman" pitchFamily="18" charset="0"/>
              </a:rPr>
              <a:t>* Staj </a:t>
            </a:r>
            <a:r>
              <a:rPr lang="tr-TR" sz="2000" b="1" dirty="0">
                <a:solidFill>
                  <a:prstClr val="black"/>
                </a:solidFill>
                <a:latin typeface="Times New Roman" pitchFamily="18" charset="0"/>
                <a:cs typeface="Times New Roman" pitchFamily="18" charset="0"/>
              </a:rPr>
              <a:t>hareketliliği mezun olunan tarihten itibaren bir yıl içerisinde yapılabilir.</a:t>
            </a:r>
          </a:p>
          <a:p>
            <a:pPr algn="just"/>
            <a:endParaRPr lang="tr-TR" sz="2000" dirty="0" smtClean="0"/>
          </a:p>
          <a:p>
            <a:pPr lvl="0" algn="just"/>
            <a:r>
              <a:rPr lang="tr-TR" sz="2000" b="1" dirty="0" smtClean="0">
                <a:solidFill>
                  <a:prstClr val="black"/>
                </a:solidFill>
                <a:latin typeface="Times New Roman" pitchFamily="18" charset="0"/>
                <a:cs typeface="Times New Roman" pitchFamily="18" charset="0"/>
              </a:rPr>
              <a:t>* Staj </a:t>
            </a:r>
            <a:r>
              <a:rPr lang="tr-TR" sz="2000" b="1" dirty="0">
                <a:solidFill>
                  <a:prstClr val="black"/>
                </a:solidFill>
                <a:latin typeface="Times New Roman" pitchFamily="18" charset="0"/>
                <a:cs typeface="Times New Roman" pitchFamily="18" charset="0"/>
              </a:rPr>
              <a:t>faaliyeti, öğrencinin öğrencisi olduğu mesleki eğitim alanında uygulamalı iş deneyimi elde etmesidir.</a:t>
            </a:r>
          </a:p>
          <a:p>
            <a:endParaRPr lang="tr-TR" dirty="0"/>
          </a:p>
        </p:txBody>
      </p:sp>
    </p:spTree>
    <p:extLst>
      <p:ext uri="{BB962C8B-B14F-4D97-AF65-F5344CB8AC3E}">
        <p14:creationId xmlns:p14="http://schemas.microsoft.com/office/powerpoint/2010/main" val="4083173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ERASMUS NEDİR ?</a:t>
            </a:r>
            <a:endParaRPr lang="tr-TR" dirty="0"/>
          </a:p>
        </p:txBody>
      </p:sp>
      <p:sp>
        <p:nvSpPr>
          <p:cNvPr id="3" name="İçerik Yer Tutucusu 2"/>
          <p:cNvSpPr>
            <a:spLocks noGrp="1"/>
          </p:cNvSpPr>
          <p:nvPr>
            <p:ph idx="1"/>
          </p:nvPr>
        </p:nvSpPr>
        <p:spPr/>
        <p:txBody>
          <a:bodyPr>
            <a:normAutofit fontScale="70000" lnSpcReduction="20000"/>
          </a:bodyPr>
          <a:lstStyle/>
          <a:p>
            <a:pPr marL="0" indent="0">
              <a:buNone/>
            </a:pPr>
            <a:r>
              <a:rPr lang="tr-TR" b="1" dirty="0" err="1">
                <a:latin typeface="Times New Roman" pitchFamily="18" charset="0"/>
                <a:cs typeface="Times New Roman" pitchFamily="18" charset="0"/>
              </a:rPr>
              <a:t>Erasmus</a:t>
            </a:r>
            <a:r>
              <a:rPr lang="tr-TR" b="1" dirty="0">
                <a:latin typeface="Times New Roman" pitchFamily="18" charset="0"/>
                <a:cs typeface="Times New Roman" pitchFamily="18" charset="0"/>
              </a:rPr>
              <a:t> Kimdir?</a:t>
            </a:r>
          </a:p>
          <a:p>
            <a:pPr marL="0" indent="0">
              <a:buNone/>
            </a:pPr>
            <a:endParaRPr lang="tr-TR" dirty="0">
              <a:latin typeface="Times New Roman" pitchFamily="18" charset="0"/>
              <a:cs typeface="Times New Roman" pitchFamily="18" charset="0"/>
            </a:endParaRPr>
          </a:p>
          <a:p>
            <a:pPr marL="0" indent="0" algn="just">
              <a:buNone/>
            </a:pP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Desiderius</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Erasmus</a:t>
            </a:r>
            <a:r>
              <a:rPr lang="tr-TR" dirty="0">
                <a:latin typeface="Times New Roman" pitchFamily="18" charset="0"/>
                <a:cs typeface="Times New Roman" pitchFamily="18" charset="0"/>
              </a:rPr>
              <a:t> 1465 - 1536 yılları arasında yaşamış Hollandalı bir felsefeci, </a:t>
            </a:r>
            <a:r>
              <a:rPr lang="tr-TR" dirty="0" err="1">
                <a:latin typeface="Times New Roman" pitchFamily="18" charset="0"/>
                <a:cs typeface="Times New Roman" pitchFamily="18" charset="0"/>
              </a:rPr>
              <a:t>Rönesansla</a:t>
            </a:r>
            <a:r>
              <a:rPr lang="tr-TR" dirty="0">
                <a:latin typeface="Times New Roman" pitchFamily="18" charset="0"/>
                <a:cs typeface="Times New Roman" pitchFamily="18" charset="0"/>
              </a:rPr>
              <a:t> birlikte ortaya çıkan hümanizm akımının öncülerinden ve en büyük temsilcilerinden biri olan </a:t>
            </a:r>
            <a:r>
              <a:rPr lang="tr-TR" dirty="0" err="1">
                <a:latin typeface="Times New Roman" pitchFamily="18" charset="0"/>
                <a:cs typeface="Times New Roman" pitchFamily="18" charset="0"/>
              </a:rPr>
              <a:t>Erasmus</a:t>
            </a:r>
            <a:r>
              <a:rPr lang="tr-TR" dirty="0">
                <a:latin typeface="Times New Roman" pitchFamily="18" charset="0"/>
                <a:cs typeface="Times New Roman" pitchFamily="18" charset="0"/>
              </a:rPr>
              <a:t>, Avrupa'nın ortak bir sanat ve bilim çatısı altında birleşmesine yaptığı katkılardan dolayı ve çağının eğitim felsefesine olan etkisi ile programa uygun bir isim olarak düşünülmüştür. </a:t>
            </a:r>
          </a:p>
          <a:p>
            <a:pPr marL="0" indent="0" algn="just">
              <a:buNone/>
            </a:pPr>
            <a:r>
              <a:rPr lang="tr-TR" b="1" dirty="0">
                <a:latin typeface="Times New Roman" pitchFamily="18" charset="0"/>
                <a:cs typeface="Times New Roman" pitchFamily="18" charset="0"/>
              </a:rPr>
              <a:t>   </a:t>
            </a:r>
            <a:endParaRPr lang="tr-TR" b="1" dirty="0" smtClean="0">
              <a:latin typeface="Times New Roman" pitchFamily="18" charset="0"/>
              <a:cs typeface="Times New Roman" pitchFamily="18" charset="0"/>
            </a:endParaRPr>
          </a:p>
          <a:p>
            <a:pPr marL="0" indent="0" algn="just">
              <a:buNone/>
            </a:pPr>
            <a:r>
              <a:rPr lang="tr-TR" b="1" dirty="0" smtClean="0">
                <a:latin typeface="Times New Roman" pitchFamily="18" charset="0"/>
                <a:cs typeface="Times New Roman" pitchFamily="18" charset="0"/>
              </a:rPr>
              <a:t>Programın </a:t>
            </a:r>
            <a:r>
              <a:rPr lang="tr-TR" b="1" dirty="0">
                <a:latin typeface="Times New Roman" pitchFamily="18" charset="0"/>
                <a:cs typeface="Times New Roman" pitchFamily="18" charset="0"/>
              </a:rPr>
              <a:t>Amacı Nedir?</a:t>
            </a:r>
          </a:p>
          <a:p>
            <a:pPr marL="0" indent="0">
              <a:buNone/>
            </a:pPr>
            <a:endParaRPr lang="tr-TR" dirty="0">
              <a:latin typeface="Times New Roman" pitchFamily="18" charset="0"/>
              <a:cs typeface="Times New Roman" pitchFamily="18" charset="0"/>
            </a:endParaRPr>
          </a:p>
          <a:p>
            <a:pPr marL="0" indent="0" algn="just">
              <a:buNone/>
            </a:pPr>
            <a:r>
              <a:rPr lang="tr-TR" dirty="0">
                <a:latin typeface="Times New Roman" pitchFamily="18" charset="0"/>
                <a:cs typeface="Times New Roman" pitchFamily="18" charset="0"/>
              </a:rPr>
              <a:t>      Programın amacı Avrupa'da yüksek öğretimin kalitesini artırmak ve Avrupa boyutunu güçlendirmektir. Bu hedef, Avrupa'nın değişik ülkelerindeki iyi uygulamaları Avrupa'nın bütününün istifadesine sunmak olarak özetlenebilir. </a:t>
            </a:r>
            <a:r>
              <a:rPr lang="tr-TR" dirty="0" err="1">
                <a:latin typeface="Times New Roman" pitchFamily="18" charset="0"/>
                <a:cs typeface="Times New Roman" pitchFamily="18" charset="0"/>
              </a:rPr>
              <a:t>Erasmus</a:t>
            </a:r>
            <a:r>
              <a:rPr lang="tr-TR" dirty="0">
                <a:latin typeface="Times New Roman" pitchFamily="18" charset="0"/>
                <a:cs typeface="Times New Roman" pitchFamily="18" charset="0"/>
              </a:rPr>
              <a:t> programı, belirtilen amaçları; üniversiteler arasında ülkelerarası işbirliğini teşvik ederek, öğrencilerin ve eğitimcilerin Avrupa'da karşılıklı değişimini sağlayarak ve programa katılan ülkelerdeki çalışmaların ve alınan derecelerin akademik olarak tanınması ve şeffaflığın gelişmesine katkıda bulunarak gerçekleştirmeye çalışmaktadır.</a:t>
            </a:r>
          </a:p>
          <a:p>
            <a:endParaRPr lang="tr-TR" dirty="0"/>
          </a:p>
        </p:txBody>
      </p:sp>
    </p:spTree>
    <p:extLst>
      <p:ext uri="{BB962C8B-B14F-4D97-AF65-F5344CB8AC3E}">
        <p14:creationId xmlns:p14="http://schemas.microsoft.com/office/powerpoint/2010/main" val="1178674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904656"/>
          </a:xfrm>
        </p:spPr>
        <p:txBody>
          <a:bodyPr>
            <a:noAutofit/>
          </a:bodyPr>
          <a:lstStyle/>
          <a:p>
            <a:pPr marL="0" indent="0">
              <a:buNone/>
            </a:pPr>
            <a:r>
              <a:rPr lang="tr-TR" sz="1600" b="1" dirty="0" smtClean="0">
                <a:latin typeface="Times New Roman" pitchFamily="18" charset="0"/>
                <a:cs typeface="Times New Roman" pitchFamily="18" charset="0"/>
              </a:rPr>
              <a:t>Pasaport </a:t>
            </a:r>
            <a:r>
              <a:rPr lang="tr-TR" sz="1600" b="1" dirty="0">
                <a:latin typeface="Times New Roman" pitchFamily="18" charset="0"/>
                <a:cs typeface="Times New Roman" pitchFamily="18" charset="0"/>
              </a:rPr>
              <a:t>ve vize yazısı almak için gerekli </a:t>
            </a:r>
            <a:r>
              <a:rPr lang="tr-TR" sz="1600" b="1" dirty="0" smtClean="0">
                <a:latin typeface="Times New Roman" pitchFamily="18" charset="0"/>
                <a:cs typeface="Times New Roman" pitchFamily="18" charset="0"/>
              </a:rPr>
              <a:t>evraklar:</a:t>
            </a:r>
          </a:p>
          <a:p>
            <a:pPr marL="0" indent="0">
              <a:buNone/>
            </a:pPr>
            <a:r>
              <a:rPr lang="tr-TR" sz="1600" dirty="0" smtClean="0">
                <a:latin typeface="Times New Roman" pitchFamily="18" charset="0"/>
                <a:cs typeface="Times New Roman" pitchFamily="18" charset="0"/>
              </a:rPr>
              <a:t>1-Kabul </a:t>
            </a:r>
            <a:r>
              <a:rPr lang="tr-TR" sz="1600" dirty="0">
                <a:latin typeface="Times New Roman" pitchFamily="18" charset="0"/>
                <a:cs typeface="Times New Roman" pitchFamily="18" charset="0"/>
              </a:rPr>
              <a:t>mektubunun fotokopisi </a:t>
            </a:r>
          </a:p>
          <a:p>
            <a:pPr marL="0" indent="0">
              <a:buNone/>
            </a:pPr>
            <a:r>
              <a:rPr lang="tr-TR" sz="1600" dirty="0" smtClean="0">
                <a:latin typeface="Times New Roman" pitchFamily="18" charset="0"/>
                <a:cs typeface="Times New Roman" pitchFamily="18" charset="0"/>
              </a:rPr>
              <a:t>2-Eğitim  </a:t>
            </a:r>
            <a:r>
              <a:rPr lang="tr-TR" sz="1600" dirty="0">
                <a:latin typeface="Times New Roman" pitchFamily="18" charset="0"/>
                <a:cs typeface="Times New Roman" pitchFamily="18" charset="0"/>
              </a:rPr>
              <a:t>Anlaşması (</a:t>
            </a:r>
            <a:r>
              <a:rPr lang="tr-TR" sz="1600" dirty="0" err="1">
                <a:latin typeface="Times New Roman" pitchFamily="18" charset="0"/>
                <a:cs typeface="Times New Roman" pitchFamily="18" charset="0"/>
              </a:rPr>
              <a:t>Traning</a:t>
            </a:r>
            <a:r>
              <a:rPr lang="tr-TR" sz="1600" dirty="0">
                <a:latin typeface="Times New Roman" pitchFamily="18" charset="0"/>
                <a:cs typeface="Times New Roman" pitchFamily="18" charset="0"/>
              </a:rPr>
              <a:t> </a:t>
            </a:r>
            <a:r>
              <a:rPr lang="tr-TR" sz="1600" dirty="0" err="1" smtClean="0">
                <a:latin typeface="Times New Roman" pitchFamily="18" charset="0"/>
                <a:cs typeface="Times New Roman" pitchFamily="18" charset="0"/>
              </a:rPr>
              <a:t>Agreement</a:t>
            </a:r>
            <a:r>
              <a:rPr lang="tr-TR" sz="1600" dirty="0" smtClean="0">
                <a:latin typeface="Times New Roman" pitchFamily="18" charset="0"/>
                <a:cs typeface="Times New Roman" pitchFamily="18" charset="0"/>
              </a:rPr>
              <a:t> )*</a:t>
            </a:r>
            <a:endParaRPr lang="tr-TR" sz="1600" dirty="0">
              <a:latin typeface="Times New Roman" pitchFamily="18" charset="0"/>
              <a:cs typeface="Times New Roman" pitchFamily="18" charset="0"/>
            </a:endParaRPr>
          </a:p>
          <a:p>
            <a:pPr marL="0" indent="0" algn="just">
              <a:buNone/>
            </a:pPr>
            <a:r>
              <a:rPr lang="tr-TR" sz="1600" dirty="0" smtClean="0">
                <a:latin typeface="Times New Roman" pitchFamily="18" charset="0"/>
                <a:cs typeface="Times New Roman" pitchFamily="18" charset="0"/>
              </a:rPr>
              <a:t>3-Taahhütname</a:t>
            </a:r>
            <a:r>
              <a:rPr lang="tr-TR" sz="1600" dirty="0">
                <a:latin typeface="Times New Roman" pitchFamily="18" charset="0"/>
                <a:cs typeface="Times New Roman" pitchFamily="18" charset="0"/>
              </a:rPr>
              <a:t>*</a:t>
            </a:r>
          </a:p>
          <a:p>
            <a:pPr marL="0" indent="0" algn="just">
              <a:buNone/>
            </a:pPr>
            <a:r>
              <a:rPr lang="tr-TR" sz="1600" dirty="0" smtClean="0">
                <a:latin typeface="Times New Roman" pitchFamily="18" charset="0"/>
                <a:cs typeface="Times New Roman" pitchFamily="18" charset="0"/>
              </a:rPr>
              <a:t>4-Ek-1</a:t>
            </a:r>
            <a:r>
              <a:rPr lang="tr-TR" sz="1600" dirty="0">
                <a:latin typeface="Times New Roman" pitchFamily="18" charset="0"/>
                <a:cs typeface="Times New Roman" pitchFamily="18" charset="0"/>
              </a:rPr>
              <a:t>*</a:t>
            </a:r>
          </a:p>
          <a:p>
            <a:pPr marL="0" indent="0" algn="just">
              <a:buNone/>
            </a:pPr>
            <a:endParaRPr lang="tr-TR" sz="1600" dirty="0" smtClean="0">
              <a:latin typeface="Times New Roman" pitchFamily="18" charset="0"/>
              <a:cs typeface="Times New Roman" pitchFamily="18" charset="0"/>
            </a:endParaRPr>
          </a:p>
          <a:p>
            <a:pPr marL="0" indent="0" algn="just">
              <a:buNone/>
            </a:pPr>
            <a:r>
              <a:rPr lang="tr-TR" sz="1600" b="1" dirty="0" smtClean="0">
                <a:latin typeface="Times New Roman" pitchFamily="18" charset="0"/>
                <a:cs typeface="Times New Roman" pitchFamily="18" charset="0"/>
              </a:rPr>
              <a:t>Yurtdışına </a:t>
            </a:r>
            <a:r>
              <a:rPr lang="tr-TR" sz="1600" b="1" dirty="0">
                <a:latin typeface="Times New Roman" pitchFamily="18" charset="0"/>
                <a:cs typeface="Times New Roman" pitchFamily="18" charset="0"/>
              </a:rPr>
              <a:t>gitmeden önce teslim edilecek </a:t>
            </a:r>
            <a:r>
              <a:rPr lang="tr-TR" sz="1600" b="1" dirty="0" smtClean="0">
                <a:latin typeface="Times New Roman" pitchFamily="18" charset="0"/>
                <a:cs typeface="Times New Roman" pitchFamily="18" charset="0"/>
              </a:rPr>
              <a:t>evraklar:</a:t>
            </a:r>
          </a:p>
          <a:p>
            <a:pPr marL="0" indent="0" algn="just">
              <a:buNone/>
            </a:pPr>
            <a:r>
              <a:rPr lang="tr-TR" sz="1600" dirty="0" smtClean="0">
                <a:latin typeface="Times New Roman" pitchFamily="18" charset="0"/>
                <a:cs typeface="Times New Roman" pitchFamily="18" charset="0"/>
              </a:rPr>
              <a:t>1-Pasaport </a:t>
            </a:r>
            <a:r>
              <a:rPr lang="tr-TR" sz="1600" dirty="0">
                <a:latin typeface="Times New Roman" pitchFamily="18" charset="0"/>
                <a:cs typeface="Times New Roman" pitchFamily="18" charset="0"/>
              </a:rPr>
              <a:t>ve vize fotokopisi (pasaportta yazılı olan tüm sayfalar)</a:t>
            </a:r>
          </a:p>
          <a:p>
            <a:pPr marL="0" indent="0" algn="just">
              <a:buNone/>
            </a:pPr>
            <a:r>
              <a:rPr lang="tr-TR" sz="1600" dirty="0" smtClean="0">
                <a:latin typeface="Times New Roman" pitchFamily="18" charset="0"/>
                <a:cs typeface="Times New Roman" pitchFamily="18" charset="0"/>
              </a:rPr>
              <a:t>2- </a:t>
            </a:r>
            <a:r>
              <a:rPr lang="tr-TR" sz="1600" dirty="0">
                <a:latin typeface="Times New Roman" pitchFamily="18" charset="0"/>
                <a:cs typeface="Times New Roman" pitchFamily="18" charset="0"/>
              </a:rPr>
              <a:t>Öğrenci hibe sözleşmesi.*</a:t>
            </a:r>
          </a:p>
          <a:p>
            <a:pPr marL="0" indent="0" algn="just">
              <a:buNone/>
            </a:pPr>
            <a:r>
              <a:rPr lang="tr-TR" sz="1600" dirty="0" smtClean="0">
                <a:latin typeface="Times New Roman" pitchFamily="18" charset="0"/>
                <a:cs typeface="Times New Roman" pitchFamily="18" charset="0"/>
              </a:rPr>
              <a:t> </a:t>
            </a:r>
            <a:r>
              <a:rPr lang="tr-TR" sz="1600" dirty="0">
                <a:latin typeface="Times New Roman" pitchFamily="18" charset="0"/>
                <a:cs typeface="Times New Roman" pitchFamily="18" charset="0"/>
              </a:rPr>
              <a:t>3-Ziraat Bankası Euro hesap cüzdan fotokopisi.(Türkiye’nin herhangi bir Ziraat bank  şubesi olabilir</a:t>
            </a:r>
            <a:r>
              <a:rPr lang="tr-TR" sz="1600" dirty="0" smtClean="0">
                <a:latin typeface="Times New Roman" pitchFamily="18" charset="0"/>
                <a:cs typeface="Times New Roman" pitchFamily="18" charset="0"/>
              </a:rPr>
              <a:t>.)</a:t>
            </a:r>
          </a:p>
          <a:p>
            <a:pPr marL="0" indent="0" algn="just">
              <a:buNone/>
            </a:pPr>
            <a:endParaRPr lang="tr-TR" sz="1600" dirty="0">
              <a:latin typeface="Times New Roman" pitchFamily="18" charset="0"/>
              <a:cs typeface="Times New Roman" pitchFamily="18" charset="0"/>
            </a:endParaRPr>
          </a:p>
          <a:p>
            <a:pPr marL="0" indent="0" algn="just">
              <a:buNone/>
            </a:pPr>
            <a:r>
              <a:rPr lang="tr-TR" sz="1600" dirty="0" smtClean="0">
                <a:latin typeface="Times New Roman" pitchFamily="18" charset="0"/>
                <a:cs typeface="Times New Roman" pitchFamily="18" charset="0"/>
              </a:rPr>
              <a:t> </a:t>
            </a:r>
            <a:r>
              <a:rPr lang="tr-TR" sz="1600" b="1" dirty="0">
                <a:latin typeface="Times New Roman" pitchFamily="18" charset="0"/>
                <a:cs typeface="Times New Roman" pitchFamily="18" charset="0"/>
              </a:rPr>
              <a:t>Yurtdışından dönüş yaptıktan sonra teslim edilecek </a:t>
            </a:r>
            <a:r>
              <a:rPr lang="tr-TR" sz="1600" b="1" dirty="0" smtClean="0">
                <a:latin typeface="Times New Roman" pitchFamily="18" charset="0"/>
                <a:cs typeface="Times New Roman" pitchFamily="18" charset="0"/>
              </a:rPr>
              <a:t>evraklar:</a:t>
            </a:r>
          </a:p>
          <a:p>
            <a:pPr marL="0" indent="0" algn="just">
              <a:buNone/>
            </a:pPr>
            <a:r>
              <a:rPr lang="tr-TR" sz="1600" dirty="0" smtClean="0">
                <a:latin typeface="Times New Roman" pitchFamily="18" charset="0"/>
                <a:cs typeface="Times New Roman" pitchFamily="18" charset="0"/>
              </a:rPr>
              <a:t>1-Gidiş </a:t>
            </a:r>
            <a:r>
              <a:rPr lang="tr-TR" sz="1600" dirty="0">
                <a:latin typeface="Times New Roman" pitchFamily="18" charset="0"/>
                <a:cs typeface="Times New Roman" pitchFamily="18" charset="0"/>
              </a:rPr>
              <a:t>– Dönüş Teyit Belgesi’nin aslı (</a:t>
            </a:r>
            <a:r>
              <a:rPr lang="tr-TR" sz="1600" dirty="0" err="1">
                <a:latin typeface="Times New Roman" pitchFamily="18" charset="0"/>
                <a:cs typeface="Times New Roman" pitchFamily="18" charset="0"/>
              </a:rPr>
              <a:t>Confirmation</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Duration</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Sheet</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Certificate</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vs</a:t>
            </a:r>
            <a:r>
              <a:rPr lang="tr-TR" sz="1600" dirty="0" smtClean="0">
                <a:latin typeface="Times New Roman" pitchFamily="18" charset="0"/>
                <a:cs typeface="Times New Roman" pitchFamily="18" charset="0"/>
              </a:rPr>
              <a:t>)</a:t>
            </a:r>
          </a:p>
          <a:p>
            <a:pPr marL="0" lvl="0" indent="0" algn="just">
              <a:buNone/>
            </a:pPr>
            <a:r>
              <a:rPr lang="tr-TR" sz="1600" dirty="0">
                <a:latin typeface="Times New Roman" pitchFamily="18" charset="0"/>
                <a:cs typeface="Times New Roman" pitchFamily="18" charset="0"/>
              </a:rPr>
              <a:t>2</a:t>
            </a:r>
            <a:r>
              <a:rPr lang="tr-TR" sz="1600" dirty="0" smtClean="0">
                <a:latin typeface="Times New Roman" pitchFamily="18" charset="0"/>
                <a:cs typeface="Times New Roman" pitchFamily="18" charset="0"/>
              </a:rPr>
              <a:t>-Öğrenci </a:t>
            </a:r>
            <a:r>
              <a:rPr lang="tr-TR" sz="1600" dirty="0">
                <a:latin typeface="Times New Roman" pitchFamily="18" charset="0"/>
                <a:cs typeface="Times New Roman" pitchFamily="18" charset="0"/>
              </a:rPr>
              <a:t>Faaliyet Rapor Formu</a:t>
            </a:r>
            <a:r>
              <a:rPr lang="tr-TR" sz="1600" b="1" dirty="0">
                <a:latin typeface="Times New Roman" pitchFamily="18" charset="0"/>
                <a:cs typeface="Times New Roman" pitchFamily="18" charset="0"/>
              </a:rPr>
              <a:t>*</a:t>
            </a:r>
            <a:endParaRPr lang="tr-TR" sz="1600" dirty="0">
              <a:latin typeface="Times New Roman" pitchFamily="18" charset="0"/>
              <a:cs typeface="Times New Roman" pitchFamily="18" charset="0"/>
            </a:endParaRPr>
          </a:p>
          <a:p>
            <a:pPr marL="0" lvl="0" indent="0" algn="just">
              <a:buNone/>
            </a:pPr>
            <a:r>
              <a:rPr lang="tr-TR" sz="1600" dirty="0">
                <a:latin typeface="Times New Roman" pitchFamily="18" charset="0"/>
                <a:cs typeface="Times New Roman" pitchFamily="18" charset="0"/>
              </a:rPr>
              <a:t>3</a:t>
            </a:r>
            <a:r>
              <a:rPr lang="tr-TR" sz="1600" dirty="0" smtClean="0">
                <a:latin typeface="Times New Roman" pitchFamily="18" charset="0"/>
                <a:cs typeface="Times New Roman" pitchFamily="18" charset="0"/>
              </a:rPr>
              <a:t>- </a:t>
            </a:r>
            <a:r>
              <a:rPr lang="tr-TR" sz="1600" dirty="0">
                <a:latin typeface="Times New Roman" pitchFamily="18" charset="0"/>
                <a:cs typeface="Times New Roman" pitchFamily="18" charset="0"/>
              </a:rPr>
              <a:t>Pasaportun giriş-çıkış fotokopisi(Pasaport orijinal ibraz edilecek)</a:t>
            </a:r>
          </a:p>
          <a:p>
            <a:pPr marL="0" indent="0" algn="just">
              <a:buNone/>
            </a:pPr>
            <a:endParaRPr lang="tr-TR" sz="1600" dirty="0" smtClean="0">
              <a:latin typeface="Times New Roman" pitchFamily="18" charset="0"/>
              <a:cs typeface="Times New Roman" pitchFamily="18" charset="0"/>
            </a:endParaRPr>
          </a:p>
          <a:p>
            <a:pPr marL="0" indent="0" algn="just">
              <a:buNone/>
            </a:pPr>
            <a:r>
              <a:rPr lang="tr-TR" sz="1600" b="1" dirty="0" smtClean="0">
                <a:latin typeface="Times New Roman" pitchFamily="18" charset="0"/>
                <a:cs typeface="Times New Roman" pitchFamily="18" charset="0"/>
              </a:rPr>
              <a:t>*</a:t>
            </a:r>
            <a:r>
              <a:rPr lang="tr-TR" sz="1600" b="1" dirty="0">
                <a:latin typeface="Times New Roman" pitchFamily="18" charset="0"/>
                <a:cs typeface="Times New Roman" pitchFamily="18" charset="0"/>
              </a:rPr>
              <a:t>Bu formlar </a:t>
            </a:r>
            <a:r>
              <a:rPr lang="tr-TR" sz="1600" b="1" u="sng" dirty="0">
                <a:solidFill>
                  <a:srgbClr val="FF0000"/>
                </a:solidFill>
                <a:latin typeface="Times New Roman" pitchFamily="18" charset="0"/>
                <a:cs typeface="Times New Roman" pitchFamily="18" charset="0"/>
                <a:hlinkClick r:id="rId2"/>
              </a:rPr>
              <a:t>www.erasmus.sakarya.edu.tr</a:t>
            </a:r>
            <a:r>
              <a:rPr lang="tr-TR" sz="1600" b="1" u="sng" dirty="0">
                <a:solidFill>
                  <a:srgbClr val="FF0000"/>
                </a:solidFill>
                <a:latin typeface="Times New Roman" pitchFamily="18" charset="0"/>
                <a:cs typeface="Times New Roman" pitchFamily="18" charset="0"/>
              </a:rPr>
              <a:t> </a:t>
            </a:r>
            <a:r>
              <a:rPr lang="tr-TR" sz="1600" b="1" dirty="0">
                <a:latin typeface="Times New Roman" pitchFamily="18" charset="0"/>
                <a:cs typeface="Times New Roman" pitchFamily="18" charset="0"/>
              </a:rPr>
              <a:t>adresinde Formlar-Belgeler bölümündedir.</a:t>
            </a:r>
            <a:endParaRPr lang="tr-TR" sz="1600" dirty="0"/>
          </a:p>
        </p:txBody>
      </p:sp>
    </p:spTree>
    <p:extLst>
      <p:ext uri="{BB962C8B-B14F-4D97-AF65-F5344CB8AC3E}">
        <p14:creationId xmlns:p14="http://schemas.microsoft.com/office/powerpoint/2010/main" val="2184063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00872007"/>
              </p:ext>
            </p:extLst>
          </p:nvPr>
        </p:nvGraphicFramePr>
        <p:xfrm>
          <a:off x="457200" y="260643"/>
          <a:ext cx="7344816" cy="6597363"/>
        </p:xfrm>
        <a:graphic>
          <a:graphicData uri="http://schemas.openxmlformats.org/drawingml/2006/table">
            <a:tbl>
              <a:tblPr/>
              <a:tblGrid>
                <a:gridCol w="7344816"/>
              </a:tblGrid>
              <a:tr h="232651">
                <a:tc>
                  <a:txBody>
                    <a:bodyPr/>
                    <a:lstStyle/>
                    <a:p>
                      <a:pPr algn="ctr" fontAlgn="ctr"/>
                      <a:r>
                        <a:rPr lang="en-GB" sz="1100" b="1" i="0" u="none" strike="noStrike" dirty="0">
                          <a:solidFill>
                            <a:srgbClr val="000000"/>
                          </a:solidFill>
                          <a:effectLst/>
                          <a:latin typeface="Times New Roman"/>
                        </a:rPr>
                        <a:t>ERASMUS PROGRAMME</a:t>
                      </a:r>
                    </a:p>
                  </a:txBody>
                  <a:tcPr marL="5235" marR="5235" marT="5235" marB="0" anchor="ctr">
                    <a:lnL>
                      <a:noFill/>
                    </a:lnL>
                    <a:lnR>
                      <a:noFill/>
                    </a:lnR>
                    <a:lnT>
                      <a:noFill/>
                    </a:lnT>
                    <a:lnB>
                      <a:noFill/>
                    </a:lnB>
                  </a:tcPr>
                </a:tc>
              </a:tr>
              <a:tr h="181170">
                <a:tc>
                  <a:txBody>
                    <a:bodyPr/>
                    <a:lstStyle/>
                    <a:p>
                      <a:pPr algn="r" fontAlgn="ctr"/>
                      <a:r>
                        <a:rPr lang="en-GB" sz="1100" b="1" i="0" u="none" strike="noStrike" dirty="0">
                          <a:solidFill>
                            <a:srgbClr val="000000"/>
                          </a:solidFill>
                          <a:effectLst/>
                          <a:latin typeface="Times New Roman"/>
                        </a:rPr>
                        <a:t> </a:t>
                      </a:r>
                    </a:p>
                  </a:txBody>
                  <a:tcPr marL="5235" marR="5235" marT="5235" marB="0" anchor="ctr">
                    <a:lnL>
                      <a:noFill/>
                    </a:lnL>
                    <a:lnR>
                      <a:noFill/>
                    </a:lnR>
                    <a:lnT>
                      <a:noFill/>
                    </a:lnT>
                    <a:lnB>
                      <a:noFill/>
                    </a:lnB>
                  </a:tcPr>
                </a:tc>
              </a:tr>
              <a:tr h="181170">
                <a:tc>
                  <a:txBody>
                    <a:bodyPr/>
                    <a:lstStyle/>
                    <a:p>
                      <a:pPr algn="ctr" fontAlgn="ctr"/>
                      <a:r>
                        <a:rPr lang="en-US" sz="1100" b="1" i="0" u="none" strike="noStrike" dirty="0">
                          <a:solidFill>
                            <a:srgbClr val="000000"/>
                          </a:solidFill>
                          <a:effectLst/>
                          <a:latin typeface="Times New Roman"/>
                        </a:rPr>
                        <a:t>TRAINING AGREEMENT and QUALITY COMMITMENT</a:t>
                      </a:r>
                    </a:p>
                  </a:txBody>
                  <a:tcPr marL="5235" marR="5235" marT="5235" marB="0" anchor="ctr">
                    <a:lnL>
                      <a:noFill/>
                    </a:lnL>
                    <a:lnR>
                      <a:noFill/>
                    </a:lnR>
                    <a:lnT>
                      <a:noFill/>
                    </a:lnT>
                    <a:lnB>
                      <a:noFill/>
                    </a:lnB>
                  </a:tcPr>
                </a:tc>
              </a:tr>
              <a:tr h="181170">
                <a:tc>
                  <a:txBody>
                    <a:bodyPr/>
                    <a:lstStyle/>
                    <a:p>
                      <a:pPr algn="ctr" fontAlgn="ctr"/>
                      <a:endParaRPr lang="tr-TR" sz="1100" b="1" i="0" u="none" strike="noStrike" dirty="0">
                        <a:solidFill>
                          <a:srgbClr val="000000"/>
                        </a:solidFill>
                        <a:effectLst/>
                        <a:latin typeface="Times New Roman"/>
                      </a:endParaRPr>
                    </a:p>
                  </a:txBody>
                  <a:tcPr marL="5235" marR="5235" marT="5235" marB="0" anchor="ctr">
                    <a:lnL>
                      <a:noFill/>
                    </a:lnL>
                    <a:lnR>
                      <a:noFill/>
                    </a:lnR>
                    <a:lnT>
                      <a:noFill/>
                    </a:lnT>
                    <a:lnB>
                      <a:noFill/>
                    </a:lnB>
                  </a:tcPr>
                </a:tc>
              </a:tr>
              <a:tr h="181170">
                <a:tc>
                  <a:txBody>
                    <a:bodyPr/>
                    <a:lstStyle/>
                    <a:p>
                      <a:pPr algn="ctr" fontAlgn="ctr"/>
                      <a:endParaRPr lang="tr-TR" sz="1100" b="1" i="0" u="none" strike="noStrike" dirty="0">
                        <a:solidFill>
                          <a:srgbClr val="000000"/>
                        </a:solidFill>
                        <a:effectLst/>
                        <a:latin typeface="Times New Roman"/>
                      </a:endParaRPr>
                    </a:p>
                  </a:txBody>
                  <a:tcPr marL="5235" marR="5235" marT="5235" marB="0" anchor="ctr">
                    <a:lnL>
                      <a:noFill/>
                    </a:lnL>
                    <a:lnR>
                      <a:noFill/>
                    </a:lnR>
                    <a:lnT>
                      <a:noFill/>
                    </a:lnT>
                    <a:lnB>
                      <a:noFill/>
                    </a:lnB>
                  </a:tcPr>
                </a:tc>
              </a:tr>
              <a:tr h="181170">
                <a:tc>
                  <a:txBody>
                    <a:bodyPr/>
                    <a:lstStyle/>
                    <a:p>
                      <a:pPr algn="l" fontAlgn="ctr"/>
                      <a:r>
                        <a:rPr lang="en-US" sz="1100" b="1" i="0" u="none" strike="noStrike" dirty="0">
                          <a:solidFill>
                            <a:srgbClr val="000000"/>
                          </a:solidFill>
                          <a:effectLst/>
                          <a:latin typeface="Times New Roman"/>
                        </a:rPr>
                        <a:t>I. DETAILS OF THE STUDENT</a:t>
                      </a:r>
                    </a:p>
                  </a:txBody>
                  <a:tcPr marL="47112" marR="5235" marT="5235" marB="0" anchor="ctr">
                    <a:lnL>
                      <a:noFill/>
                    </a:lnL>
                    <a:lnR>
                      <a:noFill/>
                    </a:lnR>
                    <a:lnT>
                      <a:noFill/>
                    </a:lnT>
                    <a:lnB>
                      <a:noFill/>
                    </a:lnB>
                  </a:tcPr>
                </a:tc>
              </a:tr>
              <a:tr h="180970">
                <a:tc>
                  <a:txBody>
                    <a:bodyPr/>
                    <a:lstStyle/>
                    <a:p>
                      <a:pPr algn="ctr" fontAlgn="ctr"/>
                      <a:endParaRPr lang="tr-TR" sz="1100" b="1" i="0" u="none" strike="noStrike" dirty="0">
                        <a:solidFill>
                          <a:srgbClr val="000000"/>
                        </a:solidFill>
                        <a:effectLst/>
                        <a:latin typeface="Times New Roman"/>
                      </a:endParaRPr>
                    </a:p>
                  </a:txBody>
                  <a:tcPr marL="5235" marR="5235" marT="5235" marB="0" anchor="ctr">
                    <a:lnL>
                      <a:noFill/>
                    </a:lnL>
                    <a:lnR>
                      <a:noFill/>
                    </a:lnR>
                    <a:lnT>
                      <a:noFill/>
                    </a:lnT>
                    <a:lnB w="12700" cap="flat" cmpd="sng" algn="ctr">
                      <a:solidFill>
                        <a:srgbClr val="000000"/>
                      </a:solidFill>
                      <a:prstDash val="solid"/>
                      <a:round/>
                      <a:headEnd type="none" w="med" len="med"/>
                      <a:tailEnd type="none" w="med" len="med"/>
                    </a:lnB>
                  </a:tcPr>
                </a:tc>
              </a:tr>
              <a:tr h="181170">
                <a:tc>
                  <a:txBody>
                    <a:bodyPr/>
                    <a:lstStyle/>
                    <a:p>
                      <a:pPr algn="l" fontAlgn="ctr"/>
                      <a:r>
                        <a:rPr lang="en-US" sz="1100" b="1" i="0" u="none" strike="noStrike" dirty="0">
                          <a:solidFill>
                            <a:srgbClr val="000000"/>
                          </a:solidFill>
                          <a:effectLst/>
                          <a:latin typeface="Times New Roman"/>
                        </a:rPr>
                        <a:t>Name of the student</a:t>
                      </a:r>
                      <a:r>
                        <a:rPr lang="en-US" sz="1100" b="0" i="0" u="none" strike="noStrike" dirty="0">
                          <a:solidFill>
                            <a:srgbClr val="000000"/>
                          </a:solidFill>
                          <a:effectLst/>
                          <a:latin typeface="Times New Roman"/>
                        </a:rPr>
                        <a:t>: </a:t>
                      </a:r>
                      <a:r>
                        <a:rPr lang="tr-TR" sz="1100" b="0" i="0" u="none" strike="noStrike" dirty="0" smtClean="0">
                          <a:solidFill>
                            <a:srgbClr val="000000"/>
                          </a:solidFill>
                          <a:effectLst/>
                          <a:latin typeface="Times New Roman"/>
                        </a:rPr>
                        <a:t>…………………….</a:t>
                      </a:r>
                      <a:endParaRPr lang="en-US" sz="1100" b="1" i="0" u="none" strike="noStrike" dirty="0">
                        <a:solidFill>
                          <a:srgbClr val="000000"/>
                        </a:solidFill>
                        <a:effectLst/>
                        <a:latin typeface="Times New Roman"/>
                      </a:endParaRP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1170">
                <a:tc>
                  <a:txBody>
                    <a:bodyPr/>
                    <a:lstStyle/>
                    <a:p>
                      <a:pPr algn="l" fontAlgn="ctr"/>
                      <a:r>
                        <a:rPr lang="en-US" sz="1100" b="0" i="0" u="none" strike="noStrike" dirty="0">
                          <a:solidFill>
                            <a:srgbClr val="000000"/>
                          </a:solidFill>
                          <a:effectLst/>
                          <a:latin typeface="Times New Roman"/>
                        </a:rPr>
                        <a:t>Subject area:                </a:t>
                      </a:r>
                      <a:r>
                        <a:rPr lang="tr-TR" sz="1100" b="0" i="0" u="none" strike="noStrike" dirty="0" smtClean="0">
                          <a:solidFill>
                            <a:srgbClr val="000000"/>
                          </a:solidFill>
                          <a:effectLst/>
                          <a:latin typeface="Times New Roman"/>
                        </a:rPr>
                        <a:t>……………………...</a:t>
                      </a:r>
                      <a:r>
                        <a:rPr lang="en-US" sz="1100" b="0" i="0" u="none" strike="noStrike" dirty="0" smtClean="0">
                          <a:solidFill>
                            <a:srgbClr val="000000"/>
                          </a:solidFill>
                          <a:effectLst/>
                          <a:latin typeface="Times New Roman"/>
                        </a:rPr>
                        <a:t>                                                           </a:t>
                      </a:r>
                      <a:r>
                        <a:rPr lang="en-US" sz="1100" b="0" i="0" u="none" strike="noStrike" dirty="0">
                          <a:solidFill>
                            <a:srgbClr val="000000"/>
                          </a:solidFill>
                          <a:effectLst/>
                          <a:latin typeface="Times New Roman"/>
                        </a:rPr>
                        <a:t>Academic year : 20.../20...           </a:t>
                      </a: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170">
                <a:tc>
                  <a:txBody>
                    <a:bodyPr/>
                    <a:lstStyle/>
                    <a:p>
                      <a:pPr algn="l" fontAlgn="ctr"/>
                      <a:r>
                        <a:rPr lang="en-GB" sz="1100" b="0" i="0" u="none" strike="noStrike" dirty="0">
                          <a:solidFill>
                            <a:srgbClr val="000000"/>
                          </a:solidFill>
                          <a:effectLst/>
                          <a:latin typeface="Times New Roman"/>
                        </a:rPr>
                        <a:t>Degree :                       Bachelor's degree                               </a:t>
                      </a: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170">
                <a:tc>
                  <a:txBody>
                    <a:bodyPr/>
                    <a:lstStyle/>
                    <a:p>
                      <a:pPr algn="l" fontAlgn="ctr"/>
                      <a:r>
                        <a:rPr lang="en-GB" sz="1100" b="1" i="0" u="none" strike="noStrike" dirty="0">
                          <a:solidFill>
                            <a:srgbClr val="000000"/>
                          </a:solidFill>
                          <a:effectLst/>
                          <a:latin typeface="Times New Roman"/>
                        </a:rPr>
                        <a:t>Sending institution</a:t>
                      </a:r>
                      <a:r>
                        <a:rPr lang="en-GB" sz="1100" b="0" i="0" u="none" strike="noStrike" dirty="0">
                          <a:solidFill>
                            <a:srgbClr val="000000"/>
                          </a:solidFill>
                          <a:effectLst/>
                          <a:latin typeface="Times New Roman"/>
                        </a:rPr>
                        <a:t>:   </a:t>
                      </a:r>
                      <a:r>
                        <a:rPr lang="en-GB" sz="1100" b="0" i="0" u="none" strike="noStrike" dirty="0" err="1">
                          <a:solidFill>
                            <a:srgbClr val="000000"/>
                          </a:solidFill>
                          <a:effectLst/>
                          <a:latin typeface="Times New Roman"/>
                        </a:rPr>
                        <a:t>Sakarya</a:t>
                      </a:r>
                      <a:r>
                        <a:rPr lang="en-GB" sz="1100" b="0" i="0" u="none" strike="noStrike" dirty="0">
                          <a:solidFill>
                            <a:srgbClr val="000000"/>
                          </a:solidFill>
                          <a:effectLst/>
                          <a:latin typeface="Times New Roman"/>
                        </a:rPr>
                        <a:t> University                       </a:t>
                      </a:r>
                      <a:endParaRPr lang="en-GB" sz="1100" b="1" i="0" u="none" strike="noStrike" dirty="0">
                        <a:solidFill>
                          <a:srgbClr val="000000"/>
                        </a:solidFill>
                        <a:effectLst/>
                        <a:latin typeface="Times New Roman"/>
                      </a:endParaRP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1170">
                <a:tc>
                  <a:txBody>
                    <a:bodyPr/>
                    <a:lstStyle/>
                    <a:p>
                      <a:pPr algn="l" fontAlgn="ctr"/>
                      <a:endParaRPr lang="tr-TR" sz="1100" b="1" i="0" u="none" strike="noStrike" dirty="0">
                        <a:solidFill>
                          <a:srgbClr val="000000"/>
                        </a:solidFill>
                        <a:effectLst/>
                        <a:latin typeface="Times New Roman"/>
                      </a:endParaRPr>
                    </a:p>
                  </a:txBody>
                  <a:tcPr marL="5235" marR="5235" marT="5235" marB="0" anchor="ctr">
                    <a:lnL>
                      <a:noFill/>
                    </a:lnL>
                    <a:lnR>
                      <a:noFill/>
                    </a:lnR>
                    <a:lnT w="12700" cap="flat" cmpd="sng" algn="ctr">
                      <a:solidFill>
                        <a:srgbClr val="000000"/>
                      </a:solidFill>
                      <a:prstDash val="solid"/>
                      <a:round/>
                      <a:headEnd type="none" w="med" len="med"/>
                      <a:tailEnd type="none" w="med" len="med"/>
                    </a:lnT>
                    <a:lnB>
                      <a:noFill/>
                    </a:lnB>
                  </a:tcPr>
                </a:tc>
              </a:tr>
              <a:tr h="181170">
                <a:tc>
                  <a:txBody>
                    <a:bodyPr/>
                    <a:lstStyle/>
                    <a:p>
                      <a:pPr algn="l" fontAlgn="ctr"/>
                      <a:endParaRPr lang="tr-TR" sz="1100" b="1" i="0" u="none" strike="noStrike" dirty="0">
                        <a:solidFill>
                          <a:srgbClr val="000000"/>
                        </a:solidFill>
                        <a:effectLst/>
                        <a:latin typeface="Times New Roman"/>
                      </a:endParaRPr>
                    </a:p>
                  </a:txBody>
                  <a:tcPr marL="5235" marR="5235" marT="5235" marB="0" anchor="ctr">
                    <a:lnL>
                      <a:noFill/>
                    </a:lnL>
                    <a:lnR>
                      <a:noFill/>
                    </a:lnR>
                    <a:lnT>
                      <a:noFill/>
                    </a:lnT>
                    <a:lnB>
                      <a:noFill/>
                    </a:lnB>
                  </a:tcPr>
                </a:tc>
              </a:tr>
              <a:tr h="181170">
                <a:tc>
                  <a:txBody>
                    <a:bodyPr/>
                    <a:lstStyle/>
                    <a:p>
                      <a:pPr algn="l" fontAlgn="ctr"/>
                      <a:r>
                        <a:rPr lang="en-US" sz="1100" b="1" i="0" u="none" strike="noStrike" dirty="0">
                          <a:solidFill>
                            <a:srgbClr val="000000"/>
                          </a:solidFill>
                          <a:effectLst/>
                          <a:latin typeface="Times New Roman"/>
                        </a:rPr>
                        <a:t>II. DETAILS OF THE PROPOSED TRAINING PROGRAMME ABROAD</a:t>
                      </a:r>
                    </a:p>
                  </a:txBody>
                  <a:tcPr marL="47112" marR="5235" marT="5235" marB="0" anchor="ctr">
                    <a:lnL>
                      <a:noFill/>
                    </a:lnL>
                    <a:lnR>
                      <a:noFill/>
                    </a:lnR>
                    <a:lnT>
                      <a:noFill/>
                    </a:lnT>
                    <a:lnB>
                      <a:noFill/>
                    </a:lnB>
                  </a:tcPr>
                </a:tc>
              </a:tr>
              <a:tr h="181170">
                <a:tc>
                  <a:txBody>
                    <a:bodyPr/>
                    <a:lstStyle/>
                    <a:p>
                      <a:pPr algn="l" fontAlgn="ctr"/>
                      <a:endParaRPr lang="tr-TR" sz="1100" b="0" i="0" u="none" strike="noStrike" dirty="0">
                        <a:solidFill>
                          <a:srgbClr val="000000"/>
                        </a:solidFill>
                        <a:effectLst/>
                        <a:latin typeface="Times New Roman"/>
                      </a:endParaRPr>
                    </a:p>
                  </a:txBody>
                  <a:tcPr marL="5235" marR="5235" marT="5235" marB="0" anchor="ctr">
                    <a:lnL>
                      <a:noFill/>
                    </a:lnL>
                    <a:lnR>
                      <a:noFill/>
                    </a:lnR>
                    <a:lnT>
                      <a:noFill/>
                    </a:lnT>
                    <a:lnB w="12700" cap="flat" cmpd="sng" algn="ctr">
                      <a:solidFill>
                        <a:srgbClr val="000000"/>
                      </a:solidFill>
                      <a:prstDash val="solid"/>
                      <a:round/>
                      <a:headEnd type="none" w="med" len="med"/>
                      <a:tailEnd type="none" w="med" len="med"/>
                    </a:lnB>
                  </a:tcPr>
                </a:tc>
              </a:tr>
              <a:tr h="181170">
                <a:tc>
                  <a:txBody>
                    <a:bodyPr/>
                    <a:lstStyle/>
                    <a:p>
                      <a:pPr algn="l" fontAlgn="ctr"/>
                      <a:r>
                        <a:rPr lang="en-GB" sz="1100" b="1" i="0" u="none" strike="noStrike" dirty="0">
                          <a:solidFill>
                            <a:srgbClr val="000000"/>
                          </a:solidFill>
                          <a:effectLst/>
                          <a:latin typeface="Times New Roman"/>
                        </a:rPr>
                        <a:t>Host organisation</a:t>
                      </a:r>
                      <a:r>
                        <a:rPr lang="en-GB" sz="1100" b="0" i="0" u="none" strike="noStrike" dirty="0">
                          <a:solidFill>
                            <a:srgbClr val="000000"/>
                          </a:solidFill>
                          <a:effectLst/>
                          <a:latin typeface="Times New Roman"/>
                        </a:rPr>
                        <a:t>: Skoda Car Factory                                                                                    </a:t>
                      </a:r>
                      <a:endParaRPr lang="en-GB" sz="1100" b="1" i="0" u="none" strike="noStrike" dirty="0">
                        <a:solidFill>
                          <a:srgbClr val="000000"/>
                        </a:solidFill>
                        <a:effectLst/>
                        <a:latin typeface="Times New Roman"/>
                      </a:endParaRP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170">
                <a:tc>
                  <a:txBody>
                    <a:bodyPr/>
                    <a:lstStyle/>
                    <a:p>
                      <a:pPr algn="l" fontAlgn="ctr"/>
                      <a:endParaRPr lang="tr-TR" sz="1100" b="0" i="0" u="none" strike="noStrike" dirty="0">
                        <a:solidFill>
                          <a:srgbClr val="000000"/>
                        </a:solidFill>
                        <a:effectLst/>
                        <a:latin typeface="Times New Roman"/>
                      </a:endParaRPr>
                    </a:p>
                  </a:txBody>
                  <a:tcPr marL="5235" marR="5235" marT="523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8651">
                <a:tc>
                  <a:txBody>
                    <a:bodyPr/>
                    <a:lstStyle/>
                    <a:p>
                      <a:pPr algn="l" fontAlgn="ctr"/>
                      <a:r>
                        <a:rPr lang="en-US" sz="1100" b="0" i="0" u="none" strike="noStrike" dirty="0">
                          <a:solidFill>
                            <a:srgbClr val="000000"/>
                          </a:solidFill>
                          <a:effectLst/>
                          <a:latin typeface="Times New Roman"/>
                        </a:rPr>
                        <a:t>Planned dates of start and end of the placement period: from  …/…/ 2012 till …/…/2013      , that is ……. months                                                                               </a:t>
                      </a: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170">
                <a:tc>
                  <a:txBody>
                    <a:bodyPr/>
                    <a:lstStyle/>
                    <a:p>
                      <a:pPr algn="l" fontAlgn="ctr"/>
                      <a:endParaRPr lang="tr-TR" sz="1100" b="0" i="0" u="none" strike="noStrike" dirty="0">
                        <a:solidFill>
                          <a:srgbClr val="000000"/>
                        </a:solidFill>
                        <a:effectLst/>
                        <a:latin typeface="Times New Roman"/>
                      </a:endParaRPr>
                    </a:p>
                  </a:txBody>
                  <a:tcPr marL="5235" marR="5235" marT="523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151">
                <a:tc>
                  <a:txBody>
                    <a:bodyPr/>
                    <a:lstStyle/>
                    <a:p>
                      <a:pPr algn="l" fontAlgn="ctr"/>
                      <a:r>
                        <a:rPr lang="en-US" sz="1100" b="0" i="0" u="none" strike="noStrike" dirty="0">
                          <a:solidFill>
                            <a:srgbClr val="000000"/>
                          </a:solidFill>
                          <a:effectLst/>
                          <a:latin typeface="Times New Roman"/>
                        </a:rPr>
                        <a:t>- Knowledge, skills and competence to be acquired:    </a:t>
                      </a: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1170">
                <a:tc>
                  <a:txBody>
                    <a:bodyPr/>
                    <a:lstStyle/>
                    <a:p>
                      <a:pPr algn="l" fontAlgn="ctr"/>
                      <a:r>
                        <a:rPr lang="en-GB" sz="1100" b="0" i="0" u="none" strike="noStrike" dirty="0">
                          <a:solidFill>
                            <a:srgbClr val="000000"/>
                          </a:solidFill>
                          <a:effectLst/>
                          <a:latin typeface="Times New Roman"/>
                        </a:rPr>
                        <a:t> </a:t>
                      </a: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170">
                <a:tc>
                  <a:txBody>
                    <a:bodyPr/>
                    <a:lstStyle/>
                    <a:p>
                      <a:pPr algn="l" fontAlgn="ctr"/>
                      <a:r>
                        <a:rPr lang="en-GB" sz="1100" b="0" i="0" u="none" strike="noStrike" dirty="0">
                          <a:solidFill>
                            <a:srgbClr val="000000"/>
                          </a:solidFill>
                          <a:effectLst/>
                          <a:latin typeface="Times New Roman"/>
                        </a:rPr>
                        <a:t> </a:t>
                      </a: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9394">
                <a:tc>
                  <a:txBody>
                    <a:bodyPr/>
                    <a:lstStyle/>
                    <a:p>
                      <a:pPr algn="l" fontAlgn="ctr"/>
                      <a:r>
                        <a:rPr lang="en-US" sz="1100" b="0" i="0" u="none" strike="noStrike" dirty="0">
                          <a:solidFill>
                            <a:srgbClr val="000000"/>
                          </a:solidFill>
                          <a:effectLst/>
                          <a:latin typeface="Times New Roman"/>
                        </a:rPr>
                        <a:t>- Detailed </a:t>
                      </a:r>
                      <a:r>
                        <a:rPr lang="en-US" sz="1100" b="0" i="0" u="none" strike="noStrike" dirty="0" err="1">
                          <a:solidFill>
                            <a:srgbClr val="000000"/>
                          </a:solidFill>
                          <a:effectLst/>
                          <a:latin typeface="Times New Roman"/>
                        </a:rPr>
                        <a:t>programme</a:t>
                      </a:r>
                      <a:r>
                        <a:rPr lang="en-US" sz="1100" b="0" i="0" u="none" strike="noStrike" dirty="0">
                          <a:solidFill>
                            <a:srgbClr val="000000"/>
                          </a:solidFill>
                          <a:effectLst/>
                          <a:latin typeface="Times New Roman"/>
                        </a:rPr>
                        <a:t> of the training period:                                                                                     </a:t>
                      </a: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170">
                <a:tc>
                  <a:txBody>
                    <a:bodyPr/>
                    <a:lstStyle/>
                    <a:p>
                      <a:pPr algn="l" fontAlgn="ctr"/>
                      <a:r>
                        <a:rPr lang="en-GB" sz="1100" b="0" i="0" u="none" strike="noStrike" dirty="0">
                          <a:solidFill>
                            <a:srgbClr val="000000"/>
                          </a:solidFill>
                          <a:effectLst/>
                          <a:latin typeface="Times New Roman"/>
                        </a:rPr>
                        <a:t> </a:t>
                      </a: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170">
                <a:tc>
                  <a:txBody>
                    <a:bodyPr/>
                    <a:lstStyle/>
                    <a:p>
                      <a:pPr algn="l" fontAlgn="ctr"/>
                      <a:r>
                        <a:rPr lang="en-GB" sz="1100" b="0" i="0" u="none" strike="noStrike" dirty="0">
                          <a:solidFill>
                            <a:srgbClr val="000000"/>
                          </a:solidFill>
                          <a:effectLst/>
                          <a:latin typeface="Times New Roman"/>
                        </a:rPr>
                        <a:t> </a:t>
                      </a: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5636">
                <a:tc>
                  <a:txBody>
                    <a:bodyPr/>
                    <a:lstStyle/>
                    <a:p>
                      <a:pPr algn="l" fontAlgn="ctr"/>
                      <a:r>
                        <a:rPr lang="en-GB" sz="1100" b="0" i="0" u="none" strike="noStrike" dirty="0">
                          <a:solidFill>
                            <a:srgbClr val="000000"/>
                          </a:solidFill>
                          <a:effectLst/>
                          <a:latin typeface="Times New Roman"/>
                        </a:rPr>
                        <a:t>- Tasks of the trainee:                                                                                     </a:t>
                      </a: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170">
                <a:tc>
                  <a:txBody>
                    <a:bodyPr/>
                    <a:lstStyle/>
                    <a:p>
                      <a:pPr algn="l" fontAlgn="ctr"/>
                      <a:r>
                        <a:rPr lang="en-GB" sz="1100" b="0" i="0" u="none" strike="noStrike" dirty="0">
                          <a:solidFill>
                            <a:srgbClr val="000000"/>
                          </a:solidFill>
                          <a:effectLst/>
                          <a:latin typeface="Times New Roman"/>
                        </a:rPr>
                        <a:t> </a:t>
                      </a: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170">
                <a:tc>
                  <a:txBody>
                    <a:bodyPr/>
                    <a:lstStyle/>
                    <a:p>
                      <a:pPr algn="l" fontAlgn="ctr"/>
                      <a:r>
                        <a:rPr lang="en-GB" sz="1100" b="0" i="0" u="none" strike="noStrike" dirty="0">
                          <a:solidFill>
                            <a:srgbClr val="000000"/>
                          </a:solidFill>
                          <a:effectLst/>
                          <a:latin typeface="Times New Roman"/>
                        </a:rPr>
                        <a:t> </a:t>
                      </a: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1170">
                <a:tc>
                  <a:txBody>
                    <a:bodyPr/>
                    <a:lstStyle/>
                    <a:p>
                      <a:pPr algn="l" fontAlgn="ctr"/>
                      <a:r>
                        <a:rPr lang="en-GB" sz="1100" b="0" i="0" u="none" strike="noStrike" dirty="0">
                          <a:solidFill>
                            <a:srgbClr val="000000"/>
                          </a:solidFill>
                          <a:effectLst/>
                          <a:latin typeface="Times New Roman"/>
                        </a:rPr>
                        <a:t>- Monitoring and evaluation plan:   </a:t>
                      </a:r>
                    </a:p>
                  </a:txBody>
                  <a:tcPr marL="5235" marR="5235" marT="5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bl>
          </a:graphicData>
        </a:graphic>
      </p:graphicFrame>
    </p:spTree>
    <p:extLst>
      <p:ext uri="{BB962C8B-B14F-4D97-AF65-F5344CB8AC3E}">
        <p14:creationId xmlns:p14="http://schemas.microsoft.com/office/powerpoint/2010/main" val="3979380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921477158"/>
              </p:ext>
            </p:extLst>
          </p:nvPr>
        </p:nvGraphicFramePr>
        <p:xfrm>
          <a:off x="395536" y="271621"/>
          <a:ext cx="7344816" cy="6558079"/>
        </p:xfrm>
        <a:graphic>
          <a:graphicData uri="http://schemas.openxmlformats.org/drawingml/2006/table">
            <a:tbl>
              <a:tblPr/>
              <a:tblGrid>
                <a:gridCol w="4804448"/>
                <a:gridCol w="2540368"/>
              </a:tblGrid>
              <a:tr h="49797">
                <a:tc>
                  <a:txBody>
                    <a:bodyPr/>
                    <a:lstStyle/>
                    <a:p>
                      <a:pPr algn="l" fontAlgn="ctr"/>
                      <a:r>
                        <a:rPr lang="en-US" sz="900" b="1" i="0" u="none" strike="noStrike" dirty="0">
                          <a:solidFill>
                            <a:srgbClr val="000000"/>
                          </a:solidFill>
                          <a:effectLst/>
                          <a:latin typeface="Times New Roman"/>
                        </a:rPr>
                        <a:t>III.   COMMITMENT OF THE THREE PARTIES</a:t>
                      </a:r>
                    </a:p>
                  </a:txBody>
                  <a:tcPr marL="78907" marR="8767" marT="8767" marB="0" anchor="ctr">
                    <a:lnL>
                      <a:noFill/>
                    </a:lnL>
                    <a:lnR>
                      <a:noFill/>
                    </a:lnR>
                    <a:lnT>
                      <a:noFill/>
                    </a:lnT>
                    <a:lnB>
                      <a:noFill/>
                    </a:lnB>
                  </a:tcPr>
                </a:tc>
                <a:tc>
                  <a:txBody>
                    <a:bodyPr/>
                    <a:lstStyle/>
                    <a:p>
                      <a:pPr algn="l" fontAlgn="b"/>
                      <a:endParaRPr lang="tr-TR" sz="1000" b="0" i="0" u="none" strike="noStrike">
                        <a:solidFill>
                          <a:srgbClr val="000000"/>
                        </a:solidFill>
                        <a:effectLst/>
                        <a:latin typeface="Calibri"/>
                      </a:endParaRPr>
                    </a:p>
                  </a:txBody>
                  <a:tcPr marL="8767" marR="8767" marT="8767" marB="0" anchor="b">
                    <a:lnL>
                      <a:noFill/>
                    </a:lnL>
                    <a:lnR>
                      <a:noFill/>
                    </a:lnR>
                    <a:lnT>
                      <a:noFill/>
                    </a:lnT>
                    <a:lnB>
                      <a:noFill/>
                    </a:lnB>
                  </a:tcPr>
                </a:tc>
              </a:tr>
              <a:tr h="193813">
                <a:tc>
                  <a:txBody>
                    <a:bodyPr/>
                    <a:lstStyle/>
                    <a:p>
                      <a:pPr algn="l" fontAlgn="ctr"/>
                      <a:endParaRPr lang="tr-TR" sz="900" b="1" i="0" u="none" strike="noStrike" dirty="0">
                        <a:solidFill>
                          <a:srgbClr val="000000"/>
                        </a:solidFill>
                        <a:effectLst/>
                        <a:latin typeface="Times New Roman"/>
                      </a:endParaRPr>
                    </a:p>
                  </a:txBody>
                  <a:tcPr marL="8767" marR="8767" marT="876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a:endParaRPr>
                    </a:p>
                  </a:txBody>
                  <a:tcPr marL="8767" marR="8767" marT="8767" marB="0" anchor="b">
                    <a:lnL>
                      <a:noFill/>
                    </a:lnL>
                    <a:lnR>
                      <a:noFill/>
                    </a:lnR>
                    <a:lnT>
                      <a:noFill/>
                    </a:lnT>
                    <a:lnB w="6350" cap="flat" cmpd="sng" algn="ctr">
                      <a:solidFill>
                        <a:srgbClr val="000000"/>
                      </a:solidFill>
                      <a:prstDash val="solid"/>
                      <a:round/>
                      <a:headEnd type="none" w="med" len="med"/>
                      <a:tailEnd type="none" w="med" len="med"/>
                    </a:lnB>
                  </a:tcPr>
                </a:tc>
              </a:tr>
              <a:tr h="193813">
                <a:tc>
                  <a:txBody>
                    <a:bodyPr/>
                    <a:lstStyle/>
                    <a:p>
                      <a:pPr algn="l" fontAlgn="ctr"/>
                      <a:r>
                        <a:rPr lang="en-GB" sz="900" b="0" i="0" u="none" strike="noStrike" dirty="0">
                          <a:solidFill>
                            <a:srgbClr val="000000"/>
                          </a:solidFill>
                          <a:effectLst/>
                          <a:latin typeface="Times New Roman"/>
                        </a:rPr>
                        <a:t> </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813">
                <a:tc>
                  <a:txBody>
                    <a:bodyPr/>
                    <a:lstStyle/>
                    <a:p>
                      <a:pPr algn="l" fontAlgn="ctr"/>
                      <a:r>
                        <a:rPr lang="en-GB" sz="900" b="1" i="0" u="none" strike="noStrike" dirty="0">
                          <a:solidFill>
                            <a:srgbClr val="000000"/>
                          </a:solidFill>
                          <a:effectLst/>
                          <a:latin typeface="Times New Roman"/>
                        </a:rPr>
                        <a:t>The student</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008">
                <a:tc>
                  <a:txBody>
                    <a:bodyPr/>
                    <a:lstStyle/>
                    <a:p>
                      <a:pPr algn="l" fontAlgn="ctr"/>
                      <a:r>
                        <a:rPr lang="en-GB" sz="800" b="0" i="0" u="none" strike="noStrike" dirty="0">
                          <a:solidFill>
                            <a:srgbClr val="000000"/>
                          </a:solidFill>
                          <a:effectLst/>
                          <a:latin typeface="Times New Roman"/>
                        </a:rPr>
                        <a:t>Student’s signature</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246">
                <a:tc>
                  <a:txBody>
                    <a:bodyPr/>
                    <a:lstStyle/>
                    <a:p>
                      <a:pPr algn="l" fontAlgn="ctr"/>
                      <a:r>
                        <a:rPr lang="en-GB" sz="800" b="0" i="0" u="none" strike="noStrike" dirty="0">
                          <a:solidFill>
                            <a:srgbClr val="000000"/>
                          </a:solidFill>
                          <a:effectLst/>
                          <a:latin typeface="Times New Roman"/>
                        </a:rPr>
                        <a:t>...........................................................................       Date:</a:t>
                      </a:r>
                      <a:r>
                        <a:rPr lang="en-GB" sz="900" b="0" i="0" u="none" strike="noStrike" dirty="0">
                          <a:solidFill>
                            <a:srgbClr val="000000"/>
                          </a:solidFill>
                          <a:effectLst/>
                          <a:latin typeface="Times New Roman"/>
                        </a:rPr>
                        <a:t> </a:t>
                      </a:r>
                      <a:endParaRPr lang="en-GB" sz="800" b="0" i="0" u="none" strike="noStrike" dirty="0">
                        <a:solidFill>
                          <a:srgbClr val="000000"/>
                        </a:solidFill>
                        <a:effectLst/>
                        <a:latin typeface="Times New Roman"/>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813">
                <a:tc>
                  <a:txBody>
                    <a:bodyPr/>
                    <a:lstStyle/>
                    <a:p>
                      <a:pPr algn="l" fontAlgn="ctr"/>
                      <a:r>
                        <a:rPr lang="en-GB" sz="900" b="0" i="0" u="none" strike="noStrike" dirty="0">
                          <a:solidFill>
                            <a:srgbClr val="000000"/>
                          </a:solidFill>
                          <a:effectLst/>
                          <a:latin typeface="Times New Roman"/>
                        </a:rPr>
                        <a:t> </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481">
                <a:tc gridSpan="2">
                  <a:txBody>
                    <a:bodyPr/>
                    <a:lstStyle/>
                    <a:p>
                      <a:pPr algn="l" fontAlgn="ctr"/>
                      <a:r>
                        <a:rPr lang="en-GB" sz="900" b="1" i="0" u="none" strike="noStrike" dirty="0">
                          <a:solidFill>
                            <a:srgbClr val="000000"/>
                          </a:solidFill>
                          <a:effectLst/>
                          <a:latin typeface="Times New Roman"/>
                        </a:rPr>
                        <a:t>The sending institution</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r>
              <a:tr h="455461">
                <a:tc gridSpan="2">
                  <a:txBody>
                    <a:bodyPr/>
                    <a:lstStyle/>
                    <a:p>
                      <a:pPr algn="l" fontAlgn="ctr"/>
                      <a:r>
                        <a:rPr lang="en-US" sz="800" b="0" i="0" u="none" strike="noStrike" dirty="0">
                          <a:solidFill>
                            <a:srgbClr val="000000"/>
                          </a:solidFill>
                          <a:effectLst/>
                          <a:latin typeface="Times New Roman"/>
                        </a:rPr>
                        <a:t>We confirm that this proposed training </a:t>
                      </a:r>
                      <a:r>
                        <a:rPr lang="en-US" sz="800" b="0" i="0" u="none" strike="noStrike" dirty="0" err="1">
                          <a:solidFill>
                            <a:srgbClr val="000000"/>
                          </a:solidFill>
                          <a:effectLst/>
                          <a:latin typeface="Times New Roman"/>
                        </a:rPr>
                        <a:t>programme</a:t>
                      </a:r>
                      <a:r>
                        <a:rPr lang="en-US" sz="800" b="0" i="0" u="none" strike="noStrike" dirty="0">
                          <a:solidFill>
                            <a:srgbClr val="000000"/>
                          </a:solidFill>
                          <a:effectLst/>
                          <a:latin typeface="Times New Roman"/>
                        </a:rPr>
                        <a:t> agreement is approved.  On satisfactory completion of the training </a:t>
                      </a:r>
                      <a:r>
                        <a:rPr lang="en-US" sz="800" b="0" i="0" u="none" strike="noStrike" dirty="0" err="1">
                          <a:solidFill>
                            <a:srgbClr val="000000"/>
                          </a:solidFill>
                          <a:effectLst/>
                          <a:latin typeface="Times New Roman"/>
                        </a:rPr>
                        <a:t>programme</a:t>
                      </a:r>
                      <a:r>
                        <a:rPr lang="en-US" sz="800" b="0" i="0" u="none" strike="noStrike" dirty="0">
                          <a:solidFill>
                            <a:srgbClr val="000000"/>
                          </a:solidFill>
                          <a:effectLst/>
                          <a:latin typeface="Times New Roman"/>
                        </a:rPr>
                        <a:t> the institution will award  ECTS credits or will record the training period in the Diploma Supplement.</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r>
              <a:tr h="164742">
                <a:tc>
                  <a:txBody>
                    <a:bodyPr/>
                    <a:lstStyle/>
                    <a:p>
                      <a:pPr algn="l" fontAlgn="ctr"/>
                      <a:r>
                        <a:rPr lang="en-GB" sz="900" b="1" i="0" u="none" strike="noStrike" dirty="0">
                          <a:solidFill>
                            <a:srgbClr val="000000"/>
                          </a:solidFill>
                          <a:effectLst/>
                          <a:latin typeface="Times New Roman"/>
                        </a:rPr>
                        <a:t> </a:t>
                      </a:r>
                    </a:p>
                  </a:txBody>
                  <a:tcPr marL="8767" marR="8767" marT="876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900" b="1" i="0" u="none" strike="noStrike">
                          <a:solidFill>
                            <a:srgbClr val="000000"/>
                          </a:solidFill>
                          <a:effectLst/>
                          <a:latin typeface="Times New Roman"/>
                        </a:rPr>
                        <a:t> </a:t>
                      </a:r>
                    </a:p>
                  </a:txBody>
                  <a:tcPr marL="8767" marR="8767" marT="8767" marB="0" anchor="ctr">
                    <a:lnL>
                      <a:noFill/>
                    </a:lnL>
                    <a:lnR w="6350" cap="flat" cmpd="sng" algn="ctr">
                      <a:solidFill>
                        <a:srgbClr val="000000"/>
                      </a:solidFill>
                      <a:prstDash val="solid"/>
                      <a:round/>
                      <a:headEnd type="none" w="med" len="med"/>
                      <a:tailEnd type="none" w="med" len="med"/>
                    </a:lnR>
                    <a:lnT>
                      <a:noFill/>
                    </a:lnT>
                    <a:lnB>
                      <a:noFill/>
                    </a:lnB>
                  </a:tcPr>
                </a:tc>
              </a:tr>
              <a:tr h="281028">
                <a:tc>
                  <a:txBody>
                    <a:bodyPr/>
                    <a:lstStyle/>
                    <a:p>
                      <a:pPr algn="l" fontAlgn="ctr"/>
                      <a:r>
                        <a:rPr lang="en-GB" sz="900" b="1" i="0" u="none" strike="noStrike" dirty="0">
                          <a:solidFill>
                            <a:srgbClr val="000000"/>
                          </a:solidFill>
                          <a:effectLst/>
                          <a:latin typeface="Times New Roman"/>
                        </a:rPr>
                        <a:t>Departmental Coordinator</a:t>
                      </a:r>
                    </a:p>
                  </a:txBody>
                  <a:tcPr marL="8767" marR="8767" marT="876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900" b="1" i="0" u="none" strike="noStrike">
                          <a:solidFill>
                            <a:srgbClr val="000000"/>
                          </a:solidFill>
                          <a:effectLst/>
                          <a:latin typeface="Times New Roman"/>
                        </a:rPr>
                        <a:t>Institutional Coordinator</a:t>
                      </a:r>
                    </a:p>
                  </a:txBody>
                  <a:tcPr marL="8767" marR="8767" marT="8767" marB="0" anchor="ctr">
                    <a:lnL>
                      <a:noFill/>
                    </a:lnL>
                    <a:lnR w="6350" cap="flat" cmpd="sng" algn="ctr">
                      <a:solidFill>
                        <a:srgbClr val="000000"/>
                      </a:solidFill>
                      <a:prstDash val="solid"/>
                      <a:round/>
                      <a:headEnd type="none" w="med" len="med"/>
                      <a:tailEnd type="none" w="med" len="med"/>
                    </a:lnR>
                    <a:lnT>
                      <a:noFill/>
                    </a:lnT>
                    <a:lnB>
                      <a:noFill/>
                    </a:lnB>
                  </a:tcPr>
                </a:tc>
              </a:tr>
              <a:tr h="271338">
                <a:tc>
                  <a:txBody>
                    <a:bodyPr/>
                    <a:lstStyle/>
                    <a:p>
                      <a:pPr algn="l" fontAlgn="ctr"/>
                      <a:r>
                        <a:rPr lang="en-GB" sz="900" b="1" i="0" u="none" strike="noStrike" dirty="0">
                          <a:solidFill>
                            <a:srgbClr val="000000"/>
                          </a:solidFill>
                          <a:effectLst/>
                          <a:latin typeface="Times New Roman"/>
                        </a:rPr>
                        <a:t> </a:t>
                      </a:r>
                    </a:p>
                  </a:txBody>
                  <a:tcPr marL="8767" marR="8767" marT="876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de-DE" sz="900" b="1" i="1" u="none" strike="noStrike">
                          <a:solidFill>
                            <a:srgbClr val="000000"/>
                          </a:solidFill>
                          <a:effectLst/>
                          <a:latin typeface="Times New Roman"/>
                        </a:rPr>
                        <a:t>Assist. Prof. Dr. Nesrin KENAR</a:t>
                      </a:r>
                    </a:p>
                  </a:txBody>
                  <a:tcPr marL="8767" marR="8767" marT="8767" marB="0" anchor="ctr">
                    <a:lnL>
                      <a:noFill/>
                    </a:lnL>
                    <a:lnR w="6350" cap="flat" cmpd="sng" algn="ctr">
                      <a:solidFill>
                        <a:srgbClr val="000000"/>
                      </a:solidFill>
                      <a:prstDash val="solid"/>
                      <a:round/>
                      <a:headEnd type="none" w="med" len="med"/>
                      <a:tailEnd type="none" w="med" len="med"/>
                    </a:lnR>
                    <a:lnT>
                      <a:noFill/>
                    </a:lnT>
                    <a:lnB>
                      <a:noFill/>
                    </a:lnB>
                  </a:tcPr>
                </a:tc>
              </a:tr>
              <a:tr h="193813">
                <a:tc>
                  <a:txBody>
                    <a:bodyPr/>
                    <a:lstStyle/>
                    <a:p>
                      <a:pPr algn="l" fontAlgn="ctr"/>
                      <a:r>
                        <a:rPr lang="en-GB" sz="900" b="0" i="0" u="none" strike="noStrike" dirty="0">
                          <a:solidFill>
                            <a:srgbClr val="000000"/>
                          </a:solidFill>
                          <a:effectLst/>
                          <a:latin typeface="Times New Roman"/>
                        </a:rPr>
                        <a:t>Signature:</a:t>
                      </a:r>
                    </a:p>
                  </a:txBody>
                  <a:tcPr marL="8767" marR="8767" marT="876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900" b="0" i="0" u="none" strike="noStrike">
                          <a:solidFill>
                            <a:srgbClr val="000000"/>
                          </a:solidFill>
                          <a:effectLst/>
                          <a:latin typeface="Times New Roman"/>
                        </a:rPr>
                        <a:t>Signature:</a:t>
                      </a:r>
                    </a:p>
                  </a:txBody>
                  <a:tcPr marL="8767" marR="8767" marT="8767" marB="0" anchor="ctr">
                    <a:lnL>
                      <a:noFill/>
                    </a:lnL>
                    <a:lnR w="6350" cap="flat" cmpd="sng" algn="ctr">
                      <a:solidFill>
                        <a:srgbClr val="000000"/>
                      </a:solidFill>
                      <a:prstDash val="solid"/>
                      <a:round/>
                      <a:headEnd type="none" w="med" len="med"/>
                      <a:tailEnd type="none" w="med" len="med"/>
                    </a:lnR>
                    <a:lnT>
                      <a:noFill/>
                    </a:lnT>
                    <a:lnB>
                      <a:noFill/>
                    </a:lnB>
                  </a:tcPr>
                </a:tc>
              </a:tr>
              <a:tr h="164742">
                <a:tc>
                  <a:txBody>
                    <a:bodyPr/>
                    <a:lstStyle/>
                    <a:p>
                      <a:pPr algn="l" fontAlgn="ctr"/>
                      <a:r>
                        <a:rPr lang="en-GB" sz="900" b="1" i="0" u="none" strike="noStrike" dirty="0">
                          <a:solidFill>
                            <a:srgbClr val="000000"/>
                          </a:solidFill>
                          <a:effectLst/>
                          <a:latin typeface="Times New Roman"/>
                        </a:rPr>
                        <a:t> </a:t>
                      </a:r>
                    </a:p>
                  </a:txBody>
                  <a:tcPr marL="8767" marR="8767" marT="876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900" b="1" i="0" u="none" strike="noStrike">
                          <a:solidFill>
                            <a:srgbClr val="000000"/>
                          </a:solidFill>
                          <a:effectLst/>
                          <a:latin typeface="Times New Roman"/>
                        </a:rPr>
                        <a:t> </a:t>
                      </a:r>
                    </a:p>
                  </a:txBody>
                  <a:tcPr marL="8767" marR="8767" marT="8767" marB="0" anchor="ctr">
                    <a:lnL>
                      <a:noFill/>
                    </a:lnL>
                    <a:lnR w="6350" cap="flat" cmpd="sng" algn="ctr">
                      <a:solidFill>
                        <a:srgbClr val="000000"/>
                      </a:solidFill>
                      <a:prstDash val="solid"/>
                      <a:round/>
                      <a:headEnd type="none" w="med" len="med"/>
                      <a:tailEnd type="none" w="med" len="med"/>
                    </a:lnR>
                    <a:lnT>
                      <a:noFill/>
                    </a:lnT>
                    <a:lnB>
                      <a:noFill/>
                    </a:lnB>
                  </a:tcPr>
                </a:tc>
              </a:tr>
              <a:tr h="193813">
                <a:tc>
                  <a:txBody>
                    <a:bodyPr/>
                    <a:lstStyle/>
                    <a:p>
                      <a:pPr algn="l" fontAlgn="ctr"/>
                      <a:r>
                        <a:rPr lang="en-GB" sz="900" b="0" i="0" u="none" strike="noStrike" dirty="0">
                          <a:solidFill>
                            <a:srgbClr val="000000"/>
                          </a:solidFill>
                          <a:effectLst/>
                          <a:latin typeface="Times New Roman"/>
                        </a:rPr>
                        <a:t>Date: …………………</a:t>
                      </a:r>
                    </a:p>
                  </a:txBody>
                  <a:tcPr marL="8767" marR="8767" marT="876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900" b="0" i="0" u="none" strike="noStrike">
                          <a:solidFill>
                            <a:srgbClr val="000000"/>
                          </a:solidFill>
                          <a:effectLst/>
                          <a:latin typeface="Times New Roman"/>
                        </a:rPr>
                        <a:t>Date:…………………</a:t>
                      </a:r>
                    </a:p>
                  </a:txBody>
                  <a:tcPr marL="8767" marR="8767" marT="8767" marB="0" anchor="ctr">
                    <a:lnL>
                      <a:noFill/>
                    </a:lnL>
                    <a:lnR w="6350" cap="flat" cmpd="sng" algn="ctr">
                      <a:solidFill>
                        <a:srgbClr val="000000"/>
                      </a:solidFill>
                      <a:prstDash val="solid"/>
                      <a:round/>
                      <a:headEnd type="none" w="med" len="med"/>
                      <a:tailEnd type="none" w="med" len="med"/>
                    </a:lnR>
                    <a:lnT>
                      <a:noFill/>
                    </a:lnT>
                    <a:lnB>
                      <a:noFill/>
                    </a:lnB>
                  </a:tcPr>
                </a:tc>
              </a:tr>
              <a:tr h="193813">
                <a:tc>
                  <a:txBody>
                    <a:bodyPr/>
                    <a:lstStyle/>
                    <a:p>
                      <a:pPr algn="l" fontAlgn="ctr"/>
                      <a:r>
                        <a:rPr lang="en-GB" sz="900" b="0" i="0" u="none" strike="noStrike" dirty="0">
                          <a:solidFill>
                            <a:srgbClr val="000000"/>
                          </a:solidFill>
                          <a:effectLst/>
                          <a:latin typeface="Times New Roman"/>
                        </a:rPr>
                        <a:t> </a:t>
                      </a:r>
                    </a:p>
                  </a:txBody>
                  <a:tcPr marL="8767" marR="8767" marT="876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effectLst/>
                          <a:latin typeface="Calibri"/>
                        </a:rPr>
                        <a:t> </a:t>
                      </a:r>
                    </a:p>
                  </a:txBody>
                  <a:tcPr marL="8767" marR="8767" marT="876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3813">
                <a:tc gridSpan="2">
                  <a:txBody>
                    <a:bodyPr/>
                    <a:lstStyle/>
                    <a:p>
                      <a:pPr algn="l" fontAlgn="ctr"/>
                      <a:r>
                        <a:rPr lang="en-GB" sz="900" b="1" i="0" u="none" strike="noStrike" dirty="0">
                          <a:solidFill>
                            <a:srgbClr val="000000"/>
                          </a:solidFill>
                          <a:effectLst/>
                          <a:latin typeface="Times New Roman"/>
                        </a:rPr>
                        <a:t>The host organisation </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r>
              <a:tr h="232575">
                <a:tc gridSpan="2">
                  <a:txBody>
                    <a:bodyPr/>
                    <a:lstStyle/>
                    <a:p>
                      <a:pPr algn="l" fontAlgn="ctr"/>
                      <a:r>
                        <a:rPr lang="en-US" sz="900" b="0" i="0" u="none" strike="noStrike" dirty="0">
                          <a:solidFill>
                            <a:srgbClr val="000000"/>
                          </a:solidFill>
                          <a:effectLst/>
                          <a:latin typeface="Times New Roman"/>
                        </a:rPr>
                        <a:t>The student will receive a financial support for his placement     Yes</a:t>
                      </a:r>
                      <a:r>
                        <a:rPr lang="en-US" sz="900" b="1" i="0" u="none" strike="noStrike" dirty="0">
                          <a:solidFill>
                            <a:srgbClr val="000000"/>
                          </a:solidFill>
                          <a:effectLst/>
                          <a:latin typeface="Times New Roman"/>
                        </a:rPr>
                        <a:t> </a:t>
                      </a:r>
                      <a:r>
                        <a:rPr lang="en-US" sz="900" b="1" i="0" u="none" strike="noStrike" dirty="0">
                          <a:solidFill>
                            <a:srgbClr val="000000"/>
                          </a:solidFill>
                          <a:effectLst/>
                          <a:latin typeface="Wingdings"/>
                        </a:rPr>
                        <a:t>o</a:t>
                      </a:r>
                      <a:r>
                        <a:rPr lang="en-US" sz="900" b="1" i="0" u="none" strike="noStrike" dirty="0">
                          <a:solidFill>
                            <a:srgbClr val="000000"/>
                          </a:solidFill>
                          <a:effectLst/>
                          <a:latin typeface="Times New Roman"/>
                        </a:rPr>
                        <a:t>     </a:t>
                      </a:r>
                      <a:r>
                        <a:rPr lang="en-US" sz="900" b="0" i="0" u="none" strike="noStrike" dirty="0">
                          <a:solidFill>
                            <a:srgbClr val="000000"/>
                          </a:solidFill>
                          <a:effectLst/>
                          <a:latin typeface="Times New Roman"/>
                        </a:rPr>
                        <a:t>No</a:t>
                      </a:r>
                      <a:r>
                        <a:rPr lang="en-US" sz="900" b="1" i="0" u="none" strike="noStrike" dirty="0">
                          <a:solidFill>
                            <a:srgbClr val="000000"/>
                          </a:solidFill>
                          <a:effectLst/>
                          <a:latin typeface="Times New Roman"/>
                        </a:rPr>
                        <a:t> </a:t>
                      </a:r>
                      <a:r>
                        <a:rPr lang="en-US" sz="900" b="1" i="0" u="none" strike="noStrike" dirty="0">
                          <a:solidFill>
                            <a:srgbClr val="000000"/>
                          </a:solidFill>
                          <a:effectLst/>
                          <a:latin typeface="Wingdings"/>
                        </a:rPr>
                        <a:t>o</a:t>
                      </a:r>
                      <a:r>
                        <a:rPr lang="en-US" sz="900" b="1" i="0" u="none" strike="noStrike" dirty="0">
                          <a:solidFill>
                            <a:srgbClr val="000000"/>
                          </a:solidFill>
                          <a:effectLst/>
                          <a:latin typeface="Times New Roman"/>
                        </a:rPr>
                        <a:t> </a:t>
                      </a:r>
                      <a:endParaRPr lang="en-US" sz="900" b="0" i="0" u="none" strike="noStrike" dirty="0">
                        <a:solidFill>
                          <a:srgbClr val="000000"/>
                        </a:solidFill>
                        <a:effectLst/>
                        <a:latin typeface="Times New Roman"/>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r>
              <a:tr h="213193">
                <a:tc gridSpan="2">
                  <a:txBody>
                    <a:bodyPr/>
                    <a:lstStyle/>
                    <a:p>
                      <a:pPr algn="l" fontAlgn="ctr"/>
                      <a:r>
                        <a:rPr lang="en-US" sz="900" b="0" i="0" u="none" strike="noStrike" dirty="0">
                          <a:solidFill>
                            <a:srgbClr val="000000"/>
                          </a:solidFill>
                          <a:effectLst/>
                          <a:latin typeface="Times New Roman"/>
                        </a:rPr>
                        <a:t>The student will receive a contribution in kind  for his placement Yes</a:t>
                      </a:r>
                      <a:r>
                        <a:rPr lang="en-US" sz="900" b="1" i="0" u="none" strike="noStrike" dirty="0">
                          <a:solidFill>
                            <a:srgbClr val="000000"/>
                          </a:solidFill>
                          <a:effectLst/>
                          <a:latin typeface="Times New Roman"/>
                        </a:rPr>
                        <a:t> </a:t>
                      </a:r>
                      <a:r>
                        <a:rPr lang="en-US" sz="900" b="1" i="0" u="none" strike="noStrike" dirty="0">
                          <a:solidFill>
                            <a:srgbClr val="000000"/>
                          </a:solidFill>
                          <a:effectLst/>
                          <a:latin typeface="Wingdings"/>
                        </a:rPr>
                        <a:t>o</a:t>
                      </a:r>
                      <a:r>
                        <a:rPr lang="en-US" sz="900" b="1" i="0" u="none" strike="noStrike" dirty="0">
                          <a:solidFill>
                            <a:srgbClr val="000000"/>
                          </a:solidFill>
                          <a:effectLst/>
                          <a:latin typeface="Times New Roman"/>
                        </a:rPr>
                        <a:t>     </a:t>
                      </a:r>
                      <a:r>
                        <a:rPr lang="en-US" sz="900" b="0" i="0" u="none" strike="noStrike" dirty="0">
                          <a:solidFill>
                            <a:srgbClr val="000000"/>
                          </a:solidFill>
                          <a:effectLst/>
                          <a:latin typeface="Times New Roman"/>
                        </a:rPr>
                        <a:t>No</a:t>
                      </a:r>
                      <a:r>
                        <a:rPr lang="en-US" sz="900" b="1" i="0" u="none" strike="noStrike" dirty="0">
                          <a:solidFill>
                            <a:srgbClr val="000000"/>
                          </a:solidFill>
                          <a:effectLst/>
                          <a:latin typeface="Times New Roman"/>
                        </a:rPr>
                        <a:t> </a:t>
                      </a:r>
                      <a:r>
                        <a:rPr lang="en-US" sz="900" b="1" i="0" u="none" strike="noStrike" dirty="0">
                          <a:solidFill>
                            <a:srgbClr val="000000"/>
                          </a:solidFill>
                          <a:effectLst/>
                          <a:latin typeface="Wingdings"/>
                        </a:rPr>
                        <a:t>o</a:t>
                      </a:r>
                      <a:r>
                        <a:rPr lang="en-US" sz="900" b="1" i="0" u="none" strike="noStrike" dirty="0">
                          <a:solidFill>
                            <a:srgbClr val="000000"/>
                          </a:solidFill>
                          <a:effectLst/>
                          <a:latin typeface="Times New Roman"/>
                        </a:rPr>
                        <a:t> </a:t>
                      </a:r>
                      <a:endParaRPr lang="en-US" sz="900" b="0" i="0" u="none" strike="noStrike" dirty="0">
                        <a:solidFill>
                          <a:srgbClr val="000000"/>
                        </a:solidFill>
                        <a:effectLst/>
                        <a:latin typeface="Times New Roman"/>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r>
              <a:tr h="387624">
                <a:tc gridSpan="2">
                  <a:txBody>
                    <a:bodyPr/>
                    <a:lstStyle/>
                    <a:p>
                      <a:pPr algn="l" fontAlgn="ctr"/>
                      <a:r>
                        <a:rPr lang="en-US" sz="800" b="0" i="0" u="none" strike="noStrike" dirty="0">
                          <a:solidFill>
                            <a:srgbClr val="000000"/>
                          </a:solidFill>
                          <a:effectLst/>
                          <a:latin typeface="Times New Roman"/>
                        </a:rPr>
                        <a:t>We confirm that this proposed training </a:t>
                      </a:r>
                      <a:r>
                        <a:rPr lang="en-US" sz="800" b="0" i="0" u="none" strike="noStrike" dirty="0" err="1">
                          <a:solidFill>
                            <a:srgbClr val="000000"/>
                          </a:solidFill>
                          <a:effectLst/>
                          <a:latin typeface="Times New Roman"/>
                        </a:rPr>
                        <a:t>programme</a:t>
                      </a:r>
                      <a:r>
                        <a:rPr lang="en-US" sz="800" b="0" i="0" u="none" strike="noStrike" dirty="0">
                          <a:solidFill>
                            <a:srgbClr val="000000"/>
                          </a:solidFill>
                          <a:effectLst/>
                          <a:latin typeface="Times New Roman"/>
                        </a:rPr>
                        <a:t> is approved. On completion of the training </a:t>
                      </a:r>
                      <a:r>
                        <a:rPr lang="en-US" sz="800" b="0" i="0" u="none" strike="noStrike" dirty="0" err="1">
                          <a:solidFill>
                            <a:srgbClr val="000000"/>
                          </a:solidFill>
                          <a:effectLst/>
                          <a:latin typeface="Times New Roman"/>
                        </a:rPr>
                        <a:t>programme</a:t>
                      </a:r>
                      <a:r>
                        <a:rPr lang="en-US" sz="800" b="0" i="0" u="none" strike="noStrike" dirty="0">
                          <a:solidFill>
                            <a:srgbClr val="000000"/>
                          </a:solidFill>
                          <a:effectLst/>
                          <a:latin typeface="Times New Roman"/>
                        </a:rPr>
                        <a:t> the </a:t>
                      </a:r>
                      <a:r>
                        <a:rPr lang="en-US" sz="800" b="0" i="0" u="none" strike="noStrike" dirty="0" err="1">
                          <a:solidFill>
                            <a:srgbClr val="000000"/>
                          </a:solidFill>
                          <a:effectLst/>
                          <a:latin typeface="Times New Roman"/>
                        </a:rPr>
                        <a:t>organisation</a:t>
                      </a:r>
                      <a:r>
                        <a:rPr lang="en-US" sz="800" b="0" i="0" u="none" strike="noStrike" dirty="0">
                          <a:solidFill>
                            <a:srgbClr val="000000"/>
                          </a:solidFill>
                          <a:effectLst/>
                          <a:latin typeface="Times New Roman"/>
                        </a:rPr>
                        <a:t> will issue a Certificate to the student</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r>
              <a:tr h="319790">
                <a:tc>
                  <a:txBody>
                    <a:bodyPr/>
                    <a:lstStyle/>
                    <a:p>
                      <a:pPr algn="l" fontAlgn="ctr"/>
                      <a:r>
                        <a:rPr lang="en-GB" sz="800" b="0" i="0" u="none" strike="noStrike" dirty="0">
                          <a:solidFill>
                            <a:srgbClr val="000000"/>
                          </a:solidFill>
                          <a:effectLst/>
                          <a:latin typeface="Times New Roman"/>
                        </a:rPr>
                        <a:t>Coordinator’s name and function</a:t>
                      </a:r>
                    </a:p>
                  </a:txBody>
                  <a:tcPr marL="8767" marR="8767" marT="876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Times New Roman"/>
                        </a:rPr>
                        <a:t> </a:t>
                      </a:r>
                    </a:p>
                  </a:txBody>
                  <a:tcPr marL="8767" marR="8767" marT="8767" marB="0" anchor="ctr">
                    <a:lnL>
                      <a:noFill/>
                    </a:lnL>
                    <a:lnR w="6350" cap="flat" cmpd="sng" algn="ctr">
                      <a:solidFill>
                        <a:srgbClr val="000000"/>
                      </a:solidFill>
                      <a:prstDash val="solid"/>
                      <a:round/>
                      <a:headEnd type="none" w="med" len="med"/>
                      <a:tailEnd type="none" w="med" len="med"/>
                    </a:lnR>
                    <a:lnT>
                      <a:noFill/>
                    </a:lnT>
                    <a:lnB>
                      <a:noFill/>
                    </a:lnB>
                  </a:tcPr>
                </a:tc>
              </a:tr>
              <a:tr h="428327">
                <a:tc>
                  <a:txBody>
                    <a:bodyPr/>
                    <a:lstStyle/>
                    <a:p>
                      <a:pPr algn="l" fontAlgn="ctr"/>
                      <a:r>
                        <a:rPr lang="en-GB" sz="800" b="0" i="0" u="none" strike="noStrike" dirty="0">
                          <a:solidFill>
                            <a:srgbClr val="000000"/>
                          </a:solidFill>
                          <a:effectLst/>
                          <a:latin typeface="Times New Roman"/>
                        </a:rPr>
                        <a:t>...................................................................</a:t>
                      </a:r>
                    </a:p>
                  </a:txBody>
                  <a:tcPr marL="8767" marR="8767" marT="876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0" i="0" u="none" strike="noStrike">
                          <a:solidFill>
                            <a:srgbClr val="000000"/>
                          </a:solidFill>
                          <a:effectLst/>
                          <a:latin typeface="Times New Roman"/>
                        </a:rPr>
                        <a:t>Date: ...................................................................</a:t>
                      </a:r>
                    </a:p>
                  </a:txBody>
                  <a:tcPr marL="8767" marR="8767" marT="8767" marB="0" anchor="ctr">
                    <a:lnL>
                      <a:noFill/>
                    </a:lnL>
                    <a:lnR w="6350" cap="flat" cmpd="sng" algn="ctr">
                      <a:solidFill>
                        <a:srgbClr val="000000"/>
                      </a:solidFill>
                      <a:prstDash val="solid"/>
                      <a:round/>
                      <a:headEnd type="none" w="med" len="med"/>
                      <a:tailEnd type="none" w="med" len="med"/>
                    </a:lnR>
                    <a:lnT>
                      <a:noFill/>
                    </a:lnT>
                    <a:lnB>
                      <a:noFill/>
                    </a:lnB>
                  </a:tcPr>
                </a:tc>
              </a:tr>
              <a:tr h="193813">
                <a:tc>
                  <a:txBody>
                    <a:bodyPr/>
                    <a:lstStyle/>
                    <a:p>
                      <a:pPr algn="l" fontAlgn="ctr"/>
                      <a:r>
                        <a:rPr lang="en-GB" sz="800" b="0" i="0" u="none" strike="noStrike" dirty="0">
                          <a:solidFill>
                            <a:srgbClr val="000000"/>
                          </a:solidFill>
                          <a:effectLst/>
                          <a:latin typeface="Times New Roman"/>
                        </a:rPr>
                        <a:t>Coordinator’s signature</a:t>
                      </a:r>
                    </a:p>
                  </a:txBody>
                  <a:tcPr marL="8767" marR="8767" marT="876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tr-TR" sz="1000" b="0" i="0" u="none" strike="noStrike" dirty="0">
                          <a:solidFill>
                            <a:srgbClr val="000000"/>
                          </a:solidFill>
                          <a:effectLst/>
                          <a:latin typeface="Calibri"/>
                        </a:rPr>
                        <a:t> </a:t>
                      </a:r>
                    </a:p>
                  </a:txBody>
                  <a:tcPr marL="8767" marR="8767" marT="8767" marB="0">
                    <a:lnL>
                      <a:noFill/>
                    </a:lnL>
                    <a:lnR w="6350" cap="flat" cmpd="sng" algn="ctr">
                      <a:solidFill>
                        <a:srgbClr val="000000"/>
                      </a:solidFill>
                      <a:prstDash val="solid"/>
                      <a:round/>
                      <a:headEnd type="none" w="med" len="med"/>
                      <a:tailEnd type="none" w="med" len="med"/>
                    </a:lnR>
                    <a:lnT>
                      <a:noFill/>
                    </a:lnT>
                    <a:lnB>
                      <a:noFill/>
                    </a:lnB>
                  </a:tcPr>
                </a:tc>
              </a:tr>
              <a:tr h="817040">
                <a:tc>
                  <a:txBody>
                    <a:bodyPr/>
                    <a:lstStyle/>
                    <a:p>
                      <a:pPr algn="l" fontAlgn="ctr"/>
                      <a:r>
                        <a:rPr lang="en-GB" sz="800" b="0" i="0" u="none" strike="noStrike" dirty="0">
                          <a:solidFill>
                            <a:srgbClr val="000000"/>
                          </a:solidFill>
                          <a:effectLst/>
                          <a:latin typeface="Times New Roman"/>
                        </a:rPr>
                        <a:t>..............................................................................</a:t>
                      </a:r>
                    </a:p>
                  </a:txBody>
                  <a:tcPr marL="8767" marR="8767" marT="876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tr-TR" sz="1000" b="0" i="0" u="none" strike="noStrike" dirty="0">
                          <a:solidFill>
                            <a:srgbClr val="000000"/>
                          </a:solidFill>
                          <a:effectLst/>
                          <a:latin typeface="Calibri"/>
                        </a:rPr>
                        <a:t> </a:t>
                      </a:r>
                    </a:p>
                  </a:txBody>
                  <a:tcPr marL="8767" marR="8767" marT="8767"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3444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noAutofit/>
          </a:bodyPr>
          <a:lstStyle/>
          <a:p>
            <a:r>
              <a:rPr lang="tr-TR" sz="2800" b="1" dirty="0">
                <a:latin typeface="Times New Roman" pitchFamily="18" charset="0"/>
                <a:cs typeface="Times New Roman" pitchFamily="18" charset="0"/>
              </a:rPr>
              <a:t>Planlanan faaliyet dönemi tamamlanmadan dönülmesi:</a:t>
            </a:r>
            <a:br>
              <a:rPr lang="tr-TR" sz="2800" b="1" dirty="0">
                <a:latin typeface="Times New Roman" pitchFamily="18" charset="0"/>
                <a:cs typeface="Times New Roman" pitchFamily="18" charset="0"/>
              </a:rPr>
            </a:br>
            <a:endParaRPr lang="tr-TR" sz="2800" dirty="0"/>
          </a:p>
        </p:txBody>
      </p:sp>
      <p:sp>
        <p:nvSpPr>
          <p:cNvPr id="3" name="İçerik Yer Tutucusu 2"/>
          <p:cNvSpPr>
            <a:spLocks noGrp="1"/>
          </p:cNvSpPr>
          <p:nvPr>
            <p:ph idx="1"/>
          </p:nvPr>
        </p:nvSpPr>
        <p:spPr>
          <a:xfrm>
            <a:off x="457200" y="1196752"/>
            <a:ext cx="8229600" cy="5127848"/>
          </a:xfrm>
        </p:spPr>
        <p:txBody>
          <a:bodyPr>
            <a:normAutofit/>
          </a:bodyPr>
          <a:lstStyle/>
          <a:p>
            <a:pPr marL="0" indent="0" algn="just">
              <a:buNone/>
            </a:pPr>
            <a:r>
              <a:rPr lang="tr-TR" sz="2400" dirty="0">
                <a:latin typeface="Times New Roman" pitchFamily="18" charset="0"/>
                <a:cs typeface="Times New Roman" pitchFamily="18" charset="0"/>
              </a:rPr>
              <a:t>Öğrenci öğrenim faaliyeti </a:t>
            </a:r>
            <a:r>
              <a:rPr lang="tr-TR" sz="2400" b="1" dirty="0">
                <a:latin typeface="Times New Roman" pitchFamily="18" charset="0"/>
                <a:cs typeface="Times New Roman" pitchFamily="18" charset="0"/>
              </a:rPr>
              <a:t>asgari 3 ay</a:t>
            </a:r>
            <a:r>
              <a:rPr lang="tr-TR" sz="2400" dirty="0">
                <a:latin typeface="Times New Roman" pitchFamily="18" charset="0"/>
                <a:cs typeface="Times New Roman" pitchFamily="18" charset="0"/>
              </a:rPr>
              <a:t>, </a:t>
            </a:r>
            <a:r>
              <a:rPr lang="tr-TR" sz="2400" b="1" dirty="0">
                <a:latin typeface="Times New Roman" pitchFamily="18" charset="0"/>
                <a:cs typeface="Times New Roman" pitchFamily="18" charset="0"/>
              </a:rPr>
              <a:t>azami 12 aydır</a:t>
            </a:r>
            <a:r>
              <a:rPr lang="tr-TR" sz="2400" dirty="0">
                <a:latin typeface="Times New Roman" pitchFamily="18" charset="0"/>
                <a:cs typeface="Times New Roman" pitchFamily="18" charset="0"/>
              </a:rPr>
              <a:t>. Staj hareketliliği faaliyeti ise </a:t>
            </a:r>
            <a:r>
              <a:rPr lang="tr-TR" sz="2400" b="1" dirty="0">
                <a:latin typeface="Times New Roman" pitchFamily="18" charset="0"/>
                <a:cs typeface="Times New Roman" pitchFamily="18" charset="0"/>
              </a:rPr>
              <a:t>asgari 2 ay</a:t>
            </a:r>
            <a:r>
              <a:rPr lang="tr-TR" sz="2400" dirty="0">
                <a:latin typeface="Times New Roman" pitchFamily="18" charset="0"/>
                <a:cs typeface="Times New Roman" pitchFamily="18" charset="0"/>
              </a:rPr>
              <a:t>, </a:t>
            </a:r>
            <a:r>
              <a:rPr lang="tr-TR" sz="2400" b="1" dirty="0">
                <a:latin typeface="Times New Roman" pitchFamily="18" charset="0"/>
                <a:cs typeface="Times New Roman" pitchFamily="18" charset="0"/>
              </a:rPr>
              <a:t>azami 12 aydır</a:t>
            </a:r>
            <a:r>
              <a:rPr lang="tr-TR" sz="2400" dirty="0">
                <a:latin typeface="Times New Roman" pitchFamily="18" charset="0"/>
                <a:cs typeface="Times New Roman" pitchFamily="18" charset="0"/>
              </a:rPr>
              <a:t> .Asgari süreler mücbir </a:t>
            </a:r>
            <a:r>
              <a:rPr lang="tr-TR" sz="2400" dirty="0" err="1">
                <a:latin typeface="Times New Roman" pitchFamily="18" charset="0"/>
                <a:cs typeface="Times New Roman" pitchFamily="18" charset="0"/>
              </a:rPr>
              <a:t>sebebler</a:t>
            </a:r>
            <a:r>
              <a:rPr lang="tr-TR" sz="2400" dirty="0">
                <a:latin typeface="Times New Roman" pitchFamily="18" charset="0"/>
                <a:cs typeface="Times New Roman" pitchFamily="18" charset="0"/>
              </a:rPr>
              <a:t> dışında azaltılamaz.</a:t>
            </a:r>
          </a:p>
          <a:p>
            <a:pPr marL="0" indent="0" algn="just">
              <a:buNone/>
            </a:pPr>
            <a:r>
              <a:rPr lang="tr-TR" sz="2400" dirty="0">
                <a:latin typeface="Times New Roman" pitchFamily="18" charset="0"/>
                <a:cs typeface="Times New Roman" pitchFamily="18" charset="0"/>
              </a:rPr>
              <a:t>Hareketlilik süresinin asgari sürenin altında olması durumunda </a:t>
            </a:r>
            <a:r>
              <a:rPr lang="tr-TR" sz="2400" dirty="0" err="1">
                <a:latin typeface="Times New Roman" pitchFamily="18" charset="0"/>
                <a:cs typeface="Times New Roman" pitchFamily="18" charset="0"/>
              </a:rPr>
              <a:t>sözkonusu</a:t>
            </a:r>
            <a:r>
              <a:rPr lang="tr-TR" sz="2400" dirty="0">
                <a:latin typeface="Times New Roman" pitchFamily="18" charset="0"/>
                <a:cs typeface="Times New Roman" pitchFamily="18" charset="0"/>
              </a:rPr>
              <a:t> hareketlilik için hibe ödemesi yapılmaz, Öğrenci sıfır hibeli öğrenci olarak rapor edilir ve tekrar </a:t>
            </a:r>
            <a:r>
              <a:rPr lang="tr-TR" sz="2400" dirty="0" err="1">
                <a:latin typeface="Times New Roman" pitchFamily="18" charset="0"/>
                <a:cs typeface="Times New Roman" pitchFamily="18" charset="0"/>
              </a:rPr>
              <a:t>Erasmus</a:t>
            </a:r>
            <a:r>
              <a:rPr lang="tr-TR" sz="2400" dirty="0">
                <a:latin typeface="Times New Roman" pitchFamily="18" charset="0"/>
                <a:cs typeface="Times New Roman" pitchFamily="18" charset="0"/>
              </a:rPr>
              <a:t> programından faydalanamaz</a:t>
            </a:r>
            <a:r>
              <a:rPr lang="tr-TR" sz="2400" b="1" dirty="0">
                <a:latin typeface="Times New Roman" pitchFamily="18" charset="0"/>
                <a:cs typeface="Times New Roman" pitchFamily="18" charset="0"/>
              </a:rPr>
              <a:t>.</a:t>
            </a:r>
          </a:p>
          <a:p>
            <a:pPr marL="0" indent="0" algn="just">
              <a:buNone/>
            </a:pPr>
            <a:r>
              <a:rPr lang="tr-TR" sz="2400" dirty="0">
                <a:latin typeface="Times New Roman" pitchFamily="18" charset="0"/>
                <a:cs typeface="Times New Roman" pitchFamily="18" charset="0"/>
              </a:rPr>
              <a:t>Öğrencilerin, mücbir </a:t>
            </a:r>
            <a:r>
              <a:rPr lang="tr-TR" sz="2400" dirty="0" err="1">
                <a:latin typeface="Times New Roman" pitchFamily="18" charset="0"/>
                <a:cs typeface="Times New Roman" pitchFamily="18" charset="0"/>
              </a:rPr>
              <a:t>sebeblerle</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zorunluluk </a:t>
            </a:r>
            <a:r>
              <a:rPr lang="tr-TR" sz="2400" dirty="0">
                <a:latin typeface="Times New Roman" pitchFamily="18" charset="0"/>
                <a:cs typeface="Times New Roman" pitchFamily="18" charset="0"/>
              </a:rPr>
              <a:t>sebepleri, ailevi sebepler, sağlık sebepleri, doğal afet gibi) planlanan hareketlilik faaliyeti döneminden erken dönmesi durumunda, öğrencinin yurtdışında kaldığı süre karşılığı hibe miktarı öğrencide bırakılmak üzere, fazladan ödenen hibenin iadesi istenir.</a:t>
            </a:r>
          </a:p>
          <a:p>
            <a:endParaRPr lang="tr-TR" dirty="0"/>
          </a:p>
        </p:txBody>
      </p:sp>
    </p:spTree>
    <p:extLst>
      <p:ext uri="{BB962C8B-B14F-4D97-AF65-F5344CB8AC3E}">
        <p14:creationId xmlns:p14="http://schemas.microsoft.com/office/powerpoint/2010/main" val="3073463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smtClean="0"/>
              <a:t>SIKÇA SORULAN SORULAR</a:t>
            </a:r>
            <a:endParaRPr lang="tr-TR" sz="2400" b="1" dirty="0"/>
          </a:p>
        </p:txBody>
      </p:sp>
      <p:sp>
        <p:nvSpPr>
          <p:cNvPr id="3" name="İçerik Yer Tutucusu 2"/>
          <p:cNvSpPr>
            <a:spLocks noGrp="1"/>
          </p:cNvSpPr>
          <p:nvPr>
            <p:ph idx="1"/>
          </p:nvPr>
        </p:nvSpPr>
        <p:spPr/>
        <p:txBody>
          <a:bodyPr>
            <a:normAutofit/>
          </a:bodyPr>
          <a:lstStyle/>
          <a:p>
            <a:pPr marL="0" indent="0" algn="just">
              <a:buNone/>
            </a:pPr>
            <a:r>
              <a:rPr lang="tr-TR" sz="2000" b="1" dirty="0" smtClean="0"/>
              <a:t>Neden sağlık poliçesi yaptırmalıyız?</a:t>
            </a:r>
            <a:endParaRPr lang="tr-TR" sz="2000" b="1" dirty="0"/>
          </a:p>
          <a:p>
            <a:pPr marL="0" indent="0" algn="just">
              <a:buNone/>
            </a:pPr>
            <a:r>
              <a:rPr lang="tr-TR" sz="1800" dirty="0"/>
              <a:t>Sağlık Poliçesi  </a:t>
            </a:r>
            <a:r>
              <a:rPr lang="tr-TR" sz="1800" dirty="0" err="1"/>
              <a:t>Erasmus</a:t>
            </a:r>
            <a:r>
              <a:rPr lang="tr-TR" sz="1800" dirty="0"/>
              <a:t> Öğrenim Hareketliliğine katılan öğrenciden zaruri olarak istenilen bir evrak değildir. Sigorta yaptırılmasının amacı karşılaşılabilecek bir soruna karşı tedbir </a:t>
            </a:r>
            <a:r>
              <a:rPr lang="tr-TR" sz="1800" dirty="0" smtClean="0"/>
              <a:t>amaçlıdır. Ancak </a:t>
            </a:r>
            <a:r>
              <a:rPr lang="tr-TR" sz="1800" dirty="0"/>
              <a:t>bazı konsolosluklar da sağlık sigortası isteyebilmektedir o nedenle sigorta yaptırmadan önce </a:t>
            </a:r>
            <a:r>
              <a:rPr lang="tr-TR" sz="1800" dirty="0" smtClean="0"/>
              <a:t>konsolosluklardan </a:t>
            </a:r>
            <a:r>
              <a:rPr lang="tr-TR" sz="1800" dirty="0"/>
              <a:t>gerekli bilgiyi almak ve ona göre davranmak daha </a:t>
            </a:r>
            <a:r>
              <a:rPr lang="tr-TR" sz="1800" dirty="0" smtClean="0"/>
              <a:t>uygun </a:t>
            </a:r>
            <a:r>
              <a:rPr lang="tr-TR" sz="1800" dirty="0"/>
              <a:t>olacaktır</a:t>
            </a:r>
            <a:r>
              <a:rPr lang="tr-TR" sz="1800" dirty="0" smtClean="0"/>
              <a:t>.</a:t>
            </a:r>
          </a:p>
          <a:p>
            <a:pPr marL="0" indent="0" algn="just">
              <a:buNone/>
            </a:pPr>
            <a:endParaRPr lang="tr-TR" sz="1800" dirty="0" smtClean="0"/>
          </a:p>
          <a:p>
            <a:pPr marL="0" indent="0" algn="just">
              <a:buNone/>
            </a:pPr>
            <a:r>
              <a:rPr lang="tr-TR" sz="1800" b="1" dirty="0" smtClean="0"/>
              <a:t> </a:t>
            </a:r>
            <a:r>
              <a:rPr lang="tr-TR" sz="2000" b="1" dirty="0" smtClean="0"/>
              <a:t>Vize </a:t>
            </a:r>
            <a:r>
              <a:rPr lang="tr-TR" sz="2000" b="1" dirty="0"/>
              <a:t>için üniversiteden yazı almamıza rağmen niçin konsoloslukta vize ücreti ödüyoruz</a:t>
            </a:r>
            <a:r>
              <a:rPr lang="tr-TR" sz="2000" b="1" dirty="0" smtClean="0"/>
              <a:t>?</a:t>
            </a:r>
          </a:p>
          <a:p>
            <a:pPr marL="0" indent="0" algn="just">
              <a:buNone/>
            </a:pPr>
            <a:r>
              <a:rPr lang="tr-TR" sz="1800" dirty="0"/>
              <a:t>Üniversiteden vize yazısının alınması vizeyi kolay almanızı sağlamak içindir. Bazı Konsoloslukların ya da Büyükelçiliklerin vize ücreti talebinde bulunması tamamen o kurumların inisiyatifindedir zira bu kurumlar, bulundukları ülkeler içerisinde bağımsızdır ve bu tarz uygulamaları tamamen bağlı oldukları devletlerle alakalıdır.</a:t>
            </a:r>
            <a:endParaRPr lang="tr-TR" sz="1800" b="1" dirty="0"/>
          </a:p>
          <a:p>
            <a:pPr marL="0" indent="0">
              <a:buNone/>
            </a:pPr>
            <a:endParaRPr lang="tr-TR" sz="1800" b="1" dirty="0"/>
          </a:p>
        </p:txBody>
      </p:sp>
    </p:spTree>
    <p:extLst>
      <p:ext uri="{BB962C8B-B14F-4D97-AF65-F5344CB8AC3E}">
        <p14:creationId xmlns:p14="http://schemas.microsoft.com/office/powerpoint/2010/main" val="147868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85013" y="830118"/>
            <a:ext cx="8640960" cy="369332"/>
          </a:xfrm>
          <a:prstGeom prst="rect">
            <a:avLst/>
          </a:prstGeom>
        </p:spPr>
        <p:txBody>
          <a:bodyPr wrap="square">
            <a:spAutoFit/>
          </a:bodyPr>
          <a:lstStyle/>
          <a:p>
            <a:r>
              <a:rPr lang="tr-TR" b="1" dirty="0" smtClean="0"/>
              <a:t>Vekaletname istiyor musunuz</a:t>
            </a:r>
            <a:r>
              <a:rPr lang="tr-TR" b="1" dirty="0"/>
              <a:t>?</a:t>
            </a:r>
          </a:p>
        </p:txBody>
      </p:sp>
      <p:sp>
        <p:nvSpPr>
          <p:cNvPr id="3" name="Dikdörtgen 2"/>
          <p:cNvSpPr/>
          <p:nvPr/>
        </p:nvSpPr>
        <p:spPr>
          <a:xfrm>
            <a:off x="485012" y="1199450"/>
            <a:ext cx="8191444" cy="5909310"/>
          </a:xfrm>
          <a:prstGeom prst="rect">
            <a:avLst/>
          </a:prstGeom>
        </p:spPr>
        <p:txBody>
          <a:bodyPr wrap="square">
            <a:spAutoFit/>
          </a:bodyPr>
          <a:lstStyle/>
          <a:p>
            <a:pPr algn="just"/>
            <a:r>
              <a:rPr lang="tr-TR" dirty="0"/>
              <a:t>Vekaletname istenmesindeki  amaç; öğrenci yurtdışına </a:t>
            </a:r>
            <a:r>
              <a:rPr lang="tr-TR" dirty="0" smtClean="0"/>
              <a:t>çıktıktan sonra </a:t>
            </a:r>
            <a:r>
              <a:rPr lang="tr-TR" dirty="0"/>
              <a:t>gerek okulda gerekse para konusunda kendisinin yapması gereken bir işlemle karşılaşıldığında sorun yaşamaması ve işlemlerinin sanki öğrenci yurtdışına gitmemiş gibi burada yürümesini sağlamak içindir. </a:t>
            </a:r>
            <a:r>
              <a:rPr lang="tr-TR" dirty="0" smtClean="0"/>
              <a:t>Erasmus Ofisi olarak Vekaletname istemiyoruz.</a:t>
            </a:r>
          </a:p>
          <a:p>
            <a:pPr algn="just"/>
            <a:r>
              <a:rPr lang="tr-TR" b="1" dirty="0" err="1" smtClean="0"/>
              <a:t>Erasmusla</a:t>
            </a:r>
            <a:r>
              <a:rPr lang="tr-TR" b="1" dirty="0" smtClean="0"/>
              <a:t> </a:t>
            </a:r>
            <a:r>
              <a:rPr lang="tr-TR" b="1" dirty="0"/>
              <a:t>yurt dışındaki üniversitede öğrenimimi devam edeceğim harcı hangi üniversiteye yatıracağım</a:t>
            </a:r>
            <a:r>
              <a:rPr lang="tr-TR" b="1" dirty="0" smtClean="0"/>
              <a:t>?</a:t>
            </a:r>
          </a:p>
          <a:p>
            <a:pPr algn="just"/>
            <a:r>
              <a:rPr lang="tr-TR" dirty="0" err="1"/>
              <a:t>Erasmus</a:t>
            </a:r>
            <a:r>
              <a:rPr lang="tr-TR" dirty="0"/>
              <a:t> programına devam edildiği dönem içerisinde harç öğrencinin kendi üniversitesine </a:t>
            </a:r>
            <a:r>
              <a:rPr lang="tr-TR" dirty="0" smtClean="0"/>
              <a:t> (SAÜ) yatırılır.</a:t>
            </a:r>
          </a:p>
          <a:p>
            <a:pPr algn="just"/>
            <a:r>
              <a:rPr lang="tr-TR" b="1" dirty="0"/>
              <a:t>Yurt dışına çıkmadan Sakarya Üniversite’sinde </a:t>
            </a:r>
            <a:r>
              <a:rPr lang="tr-TR" b="1" smtClean="0"/>
              <a:t>ders kaydı </a:t>
            </a:r>
            <a:r>
              <a:rPr lang="tr-TR" b="1" dirty="0"/>
              <a:t>ve ders seçimi yapacak mıyım?</a:t>
            </a:r>
          </a:p>
          <a:p>
            <a:pPr algn="just"/>
            <a:r>
              <a:rPr lang="tr-TR" dirty="0" err="1"/>
              <a:t>Erasmus</a:t>
            </a:r>
            <a:r>
              <a:rPr lang="tr-TR" dirty="0"/>
              <a:t> programı dahilinde </a:t>
            </a:r>
            <a:r>
              <a:rPr lang="tr-TR" dirty="0" err="1"/>
              <a:t>Erasmus</a:t>
            </a:r>
            <a:r>
              <a:rPr lang="tr-TR" dirty="0"/>
              <a:t> öğrencisi olunup olunmayacağı kesinleştikten sonra ders kaydı yapılmaz ders kaydı yapılmayacağından ders seçimi de yapılmaz</a:t>
            </a:r>
            <a:r>
              <a:rPr lang="tr-TR" dirty="0" smtClean="0"/>
              <a:t>.</a:t>
            </a:r>
          </a:p>
          <a:p>
            <a:pPr algn="just"/>
            <a:r>
              <a:rPr lang="tr-TR" b="1" dirty="0"/>
              <a:t>Yurtdışında eğitim görülecek olan üniversitelerde barınacak yeri nasıl bulacağız?</a:t>
            </a:r>
          </a:p>
          <a:p>
            <a:pPr algn="just"/>
            <a:r>
              <a:rPr lang="tr-TR" dirty="0"/>
              <a:t>Yurtdışında  eğitim görecek </a:t>
            </a:r>
            <a:r>
              <a:rPr lang="tr-TR" dirty="0" err="1"/>
              <a:t>olduğuz</a:t>
            </a:r>
            <a:r>
              <a:rPr lang="tr-TR" dirty="0"/>
              <a:t> süre zarfında kalacak yeriniz genel olarak yurtdışındaki üniversite tarafından temin edilmektedir. Üniversite bu konuda öğrenciye yönlendirme yapmaktadır ancak bazı ülkeler ve üniversitelerde ise kalacak yer tamamen öğrenci tarafından ayarlanmak durumundadır.</a:t>
            </a:r>
            <a:endParaRPr lang="tr-TR" b="1" dirty="0"/>
          </a:p>
          <a:p>
            <a:endParaRPr lang="tr-TR" dirty="0"/>
          </a:p>
        </p:txBody>
      </p:sp>
    </p:spTree>
    <p:extLst>
      <p:ext uri="{BB962C8B-B14F-4D97-AF65-F5344CB8AC3E}">
        <p14:creationId xmlns:p14="http://schemas.microsoft.com/office/powerpoint/2010/main" val="3311450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9712" y="3244334"/>
            <a:ext cx="5544615" cy="646331"/>
          </a:xfrm>
          <a:prstGeom prst="rect">
            <a:avLst/>
          </a:prstGeom>
        </p:spPr>
        <p:txBody>
          <a:bodyPr wrap="square">
            <a:spAutoFit/>
          </a:bodyPr>
          <a:lstStyle/>
          <a:p>
            <a:pPr algn="ctr"/>
            <a:r>
              <a:rPr lang="tr-TR" sz="3600" i="1" dirty="0">
                <a:ln w="10541" cmpd="sng">
                  <a:solidFill>
                    <a:schemeClr val="accent1">
                      <a:shade val="88000"/>
                      <a:satMod val="110000"/>
                    </a:schemeClr>
                  </a:solidFill>
                  <a:prstDash val="solid"/>
                </a:ln>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TEŞEKKÜRLER</a:t>
            </a:r>
          </a:p>
        </p:txBody>
      </p:sp>
    </p:spTree>
    <p:extLst>
      <p:ext uri="{BB962C8B-B14F-4D97-AF65-F5344CB8AC3E}">
        <p14:creationId xmlns:p14="http://schemas.microsoft.com/office/powerpoint/2010/main" val="2272051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548680"/>
            <a:ext cx="8568952" cy="1714202"/>
          </a:xfrm>
        </p:spPr>
        <p:txBody>
          <a:bodyPr>
            <a:normAutofit/>
          </a:bodyPr>
          <a:lstStyle/>
          <a:p>
            <a:pPr algn="ctr"/>
            <a:r>
              <a:rPr lang="tr-TR" sz="3200" dirty="0">
                <a:latin typeface="Times New Roman" pitchFamily="18" charset="0"/>
                <a:cs typeface="Times New Roman" pitchFamily="18" charset="0"/>
              </a:rPr>
              <a:t>ÖĞRENCİ HAREKETLİLİĞİ-STUDENT MOBILITY (SM)</a:t>
            </a:r>
            <a:r>
              <a:rPr lang="tr-TR" sz="2800" dirty="0">
                <a:latin typeface="Times New Roman" pitchFamily="18" charset="0"/>
                <a:cs typeface="Times New Roman" pitchFamily="18" charset="0"/>
              </a:rPr>
              <a:t/>
            </a:r>
            <a:br>
              <a:rPr lang="tr-TR" sz="2800" dirty="0">
                <a:latin typeface="Times New Roman" pitchFamily="18" charset="0"/>
                <a:cs typeface="Times New Roman" pitchFamily="18" charset="0"/>
              </a:rPr>
            </a:br>
            <a:endParaRPr lang="tr-TR" sz="2800" dirty="0"/>
          </a:p>
        </p:txBody>
      </p:sp>
      <p:sp>
        <p:nvSpPr>
          <p:cNvPr id="3" name="İçerik Yer Tutucusu 2"/>
          <p:cNvSpPr>
            <a:spLocks noGrp="1"/>
          </p:cNvSpPr>
          <p:nvPr>
            <p:ph idx="1"/>
          </p:nvPr>
        </p:nvSpPr>
        <p:spPr>
          <a:xfrm>
            <a:off x="457200" y="1916832"/>
            <a:ext cx="8229600" cy="4209331"/>
          </a:xfrm>
        </p:spPr>
        <p:txBody>
          <a:bodyPr>
            <a:normAutofit fontScale="85000" lnSpcReduction="10000"/>
          </a:bodyPr>
          <a:lstStyle/>
          <a:p>
            <a:pPr marL="0" indent="0">
              <a:buNone/>
            </a:pPr>
            <a:endParaRPr lang="tr-TR" dirty="0"/>
          </a:p>
          <a:p>
            <a:pPr marL="0" lvl="0" indent="0">
              <a:buClr>
                <a:srgbClr val="0BD0D9"/>
              </a:buClr>
              <a:buNone/>
            </a:pPr>
            <a:r>
              <a:rPr lang="tr-TR" dirty="0" smtClean="0">
                <a:solidFill>
                  <a:prstClr val="black"/>
                </a:solidFill>
                <a:latin typeface="Times New Roman" pitchFamily="18" charset="0"/>
                <a:cs typeface="Times New Roman" pitchFamily="18" charset="0"/>
              </a:rPr>
              <a:t>Öğrenci </a:t>
            </a:r>
            <a:r>
              <a:rPr lang="tr-TR" dirty="0">
                <a:solidFill>
                  <a:prstClr val="black"/>
                </a:solidFill>
                <a:latin typeface="Times New Roman" pitchFamily="18" charset="0"/>
                <a:cs typeface="Times New Roman" pitchFamily="18" charset="0"/>
              </a:rPr>
              <a:t>hareketliliği 2 şekilde gerçekleşir,</a:t>
            </a:r>
          </a:p>
          <a:p>
            <a:pPr marL="0" lvl="0" indent="0">
              <a:buClr>
                <a:srgbClr val="0BD0D9"/>
              </a:buClr>
              <a:buNone/>
            </a:pPr>
            <a:r>
              <a:rPr lang="tr-TR" dirty="0">
                <a:solidFill>
                  <a:prstClr val="black"/>
                </a:solidFill>
                <a:latin typeface="Times New Roman" pitchFamily="18" charset="0"/>
                <a:cs typeface="Times New Roman" pitchFamily="18" charset="0"/>
              </a:rPr>
              <a:t>   1.  Öğrenim Hareketliliği</a:t>
            </a:r>
          </a:p>
          <a:p>
            <a:pPr marL="0" lvl="0" indent="0">
              <a:buClr>
                <a:srgbClr val="0BD0D9"/>
              </a:buClr>
              <a:buNone/>
            </a:pPr>
            <a:r>
              <a:rPr lang="tr-TR" dirty="0">
                <a:solidFill>
                  <a:prstClr val="black"/>
                </a:solidFill>
                <a:latin typeface="Times New Roman" pitchFamily="18" charset="0"/>
                <a:cs typeface="Times New Roman" pitchFamily="18" charset="0"/>
              </a:rPr>
              <a:t>   2.  Staj Hareketliliği</a:t>
            </a:r>
          </a:p>
          <a:p>
            <a:pPr marL="0" lvl="0" indent="0">
              <a:buClr>
                <a:srgbClr val="0BD0D9"/>
              </a:buClr>
              <a:buNone/>
            </a:pPr>
            <a:endParaRPr lang="tr-TR" dirty="0">
              <a:solidFill>
                <a:prstClr val="black"/>
              </a:solidFill>
              <a:latin typeface="Times New Roman" pitchFamily="18" charset="0"/>
              <a:cs typeface="Times New Roman" pitchFamily="18" charset="0"/>
            </a:endParaRPr>
          </a:p>
          <a:p>
            <a:pPr marL="0" indent="0" algn="just">
              <a:buNone/>
            </a:pP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Erasmus</a:t>
            </a:r>
            <a:r>
              <a:rPr lang="tr-TR" dirty="0">
                <a:latin typeface="Times New Roman" pitchFamily="18" charset="0"/>
                <a:cs typeface="Times New Roman" pitchFamily="18" charset="0"/>
              </a:rPr>
              <a:t> öğrenci hareketliliğine yükseköğretim kurumlarında örgün eğitimde </a:t>
            </a:r>
            <a:r>
              <a:rPr lang="tr-TR" dirty="0" err="1">
                <a:latin typeface="Times New Roman" pitchFamily="18" charset="0"/>
                <a:cs typeface="Times New Roman" pitchFamily="18" charset="0"/>
              </a:rPr>
              <a:t>önlisans</a:t>
            </a:r>
            <a:r>
              <a:rPr lang="tr-TR" dirty="0">
                <a:latin typeface="Times New Roman" pitchFamily="18" charset="0"/>
                <a:cs typeface="Times New Roman" pitchFamily="18" charset="0"/>
              </a:rPr>
              <a:t>, Lisans, Yüksek lisans ve Doktoraya kayıtlı tam zamanlı öğrenciler katılabilir. </a:t>
            </a:r>
            <a:r>
              <a:rPr lang="tr-TR" dirty="0" err="1">
                <a:latin typeface="Times New Roman" pitchFamily="18" charset="0"/>
                <a:cs typeface="Times New Roman" pitchFamily="18" charset="0"/>
              </a:rPr>
              <a:t>Açıköğretim</a:t>
            </a:r>
            <a:r>
              <a:rPr lang="tr-TR" dirty="0">
                <a:latin typeface="Times New Roman" pitchFamily="18" charset="0"/>
                <a:cs typeface="Times New Roman" pitchFamily="18" charset="0"/>
              </a:rPr>
              <a:t> ve benzeri (uzaktan eğitim) öğrencileri ve mezunlar Öğrenim Hareketliliğinden yararlanamaz. </a:t>
            </a:r>
          </a:p>
          <a:p>
            <a:pPr marL="0" indent="0" algn="just">
              <a:buNone/>
            </a:pPr>
            <a:r>
              <a:rPr lang="tr-TR" dirty="0">
                <a:latin typeface="Times New Roman" pitchFamily="18" charset="0"/>
                <a:cs typeface="Times New Roman" pitchFamily="18" charset="0"/>
              </a:rPr>
              <a:t>      Tam zamanlı öğrenci, henüz diploma/derecesinin gerektirdiği çalışmalarını (kredilerini) tamamlamamış ve bir yarıyılda </a:t>
            </a:r>
            <a:r>
              <a:rPr lang="tr-TR" b="1" dirty="0">
                <a:latin typeface="Times New Roman" pitchFamily="18" charset="0"/>
                <a:cs typeface="Times New Roman" pitchFamily="18" charset="0"/>
              </a:rPr>
              <a:t>30 AKTS </a:t>
            </a:r>
            <a:r>
              <a:rPr lang="tr-TR" dirty="0">
                <a:latin typeface="Times New Roman" pitchFamily="18" charset="0"/>
                <a:cs typeface="Times New Roman" pitchFamily="18" charset="0"/>
              </a:rPr>
              <a:t>kredisi karşılığı ders yükü olduğu öngörülen öğrencidir.</a:t>
            </a:r>
          </a:p>
          <a:p>
            <a:endParaRPr lang="tr-TR" dirty="0"/>
          </a:p>
        </p:txBody>
      </p:sp>
    </p:spTree>
    <p:extLst>
      <p:ext uri="{BB962C8B-B14F-4D97-AF65-F5344CB8AC3E}">
        <p14:creationId xmlns:p14="http://schemas.microsoft.com/office/powerpoint/2010/main" val="3718313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980728"/>
            <a:ext cx="8229600" cy="1728192"/>
          </a:xfrm>
        </p:spPr>
        <p:txBody>
          <a:bodyPr>
            <a:normAutofit fontScale="90000"/>
          </a:bodyPr>
          <a:lstStyle/>
          <a:p>
            <a:pPr marL="0" indent="0" algn="ctr"/>
            <a:r>
              <a:rPr lang="tr-TR" b="1" dirty="0" smtClean="0">
                <a:latin typeface="Times New Roman" pitchFamily="18" charset="0"/>
                <a:cs typeface="Times New Roman" pitchFamily="18" charset="0"/>
              </a:rPr>
              <a:t>       </a:t>
            </a:r>
            <a:br>
              <a:rPr lang="tr-TR" b="1" dirty="0" smtClean="0">
                <a:latin typeface="Times New Roman" pitchFamily="18" charset="0"/>
                <a:cs typeface="Times New Roman" pitchFamily="18" charset="0"/>
              </a:rPr>
            </a:br>
            <a:r>
              <a:rPr lang="tr-TR" b="1" dirty="0">
                <a:latin typeface="Times New Roman" pitchFamily="18" charset="0"/>
                <a:cs typeface="Times New Roman" pitchFamily="18" charset="0"/>
              </a:rPr>
              <a:t/>
            </a:r>
            <a:br>
              <a:rPr lang="tr-TR" b="1" dirty="0">
                <a:latin typeface="Times New Roman" pitchFamily="18" charset="0"/>
                <a:cs typeface="Times New Roman" pitchFamily="18" charset="0"/>
              </a:rPr>
            </a:br>
            <a:r>
              <a:rPr lang="tr-TR" b="1" dirty="0" smtClean="0">
                <a:latin typeface="Times New Roman" pitchFamily="18" charset="0"/>
                <a:cs typeface="Times New Roman" pitchFamily="18" charset="0"/>
              </a:rPr>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  </a:t>
            </a:r>
            <a:br>
              <a:rPr lang="tr-TR" b="1" dirty="0" smtClean="0">
                <a:latin typeface="Times New Roman" pitchFamily="18" charset="0"/>
                <a:cs typeface="Times New Roman" pitchFamily="18" charset="0"/>
              </a:rPr>
            </a:br>
            <a:r>
              <a:rPr lang="tr-TR" b="1" dirty="0">
                <a:latin typeface="Times New Roman" pitchFamily="18" charset="0"/>
                <a:cs typeface="Times New Roman" pitchFamily="18" charset="0"/>
              </a:rPr>
              <a:t/>
            </a:r>
            <a:br>
              <a:rPr lang="tr-TR" b="1" dirty="0">
                <a:latin typeface="Times New Roman" pitchFamily="18" charset="0"/>
                <a:cs typeface="Times New Roman" pitchFamily="18" charset="0"/>
              </a:rPr>
            </a:br>
            <a:r>
              <a:rPr lang="tr-TR" sz="3600" b="1" dirty="0" smtClean="0">
                <a:latin typeface="Times New Roman" pitchFamily="18" charset="0"/>
                <a:cs typeface="Times New Roman" pitchFamily="18" charset="0"/>
              </a:rPr>
              <a:t>Öğrenim </a:t>
            </a:r>
            <a:r>
              <a:rPr lang="tr-TR" sz="3600" b="1" dirty="0">
                <a:latin typeface="Times New Roman" pitchFamily="18" charset="0"/>
                <a:cs typeface="Times New Roman" pitchFamily="18" charset="0"/>
              </a:rPr>
              <a:t>Hareketliliği</a:t>
            </a:r>
            <a:br>
              <a:rPr lang="tr-TR" sz="3600" b="1" dirty="0">
                <a:latin typeface="Times New Roman" pitchFamily="18" charset="0"/>
                <a:cs typeface="Times New Roman" pitchFamily="18" charset="0"/>
              </a:rPr>
            </a:br>
            <a:r>
              <a:rPr lang="tr-TR" sz="3600" b="1" dirty="0">
                <a:latin typeface="Times New Roman" pitchFamily="18" charset="0"/>
                <a:cs typeface="Times New Roman" pitchFamily="18" charset="0"/>
              </a:rPr>
              <a:t>    Faaliyet Geçerlilik  </a:t>
            </a:r>
            <a:r>
              <a:rPr lang="tr-TR" sz="3600" b="1" dirty="0" smtClean="0">
                <a:latin typeface="Times New Roman" pitchFamily="18" charset="0"/>
                <a:cs typeface="Times New Roman" pitchFamily="18" charset="0"/>
              </a:rPr>
              <a:t>Dönemi</a:t>
            </a:r>
            <a:r>
              <a:rPr lang="tr-TR" b="1" dirty="0">
                <a:latin typeface="Times New Roman" pitchFamily="18" charset="0"/>
                <a:cs typeface="Times New Roman" pitchFamily="18" charset="0"/>
              </a:rPr>
              <a:t/>
            </a:r>
            <a:br>
              <a:rPr lang="tr-TR" b="1" dirty="0">
                <a:latin typeface="Times New Roman" pitchFamily="18" charset="0"/>
                <a:cs typeface="Times New Roman" pitchFamily="18" charset="0"/>
              </a:rPr>
            </a:br>
            <a:endParaRPr lang="tr-TR" dirty="0"/>
          </a:p>
        </p:txBody>
      </p:sp>
      <p:sp>
        <p:nvSpPr>
          <p:cNvPr id="3" name="İçerik Yer Tutucusu 2"/>
          <p:cNvSpPr>
            <a:spLocks noGrp="1"/>
          </p:cNvSpPr>
          <p:nvPr>
            <p:ph idx="1"/>
          </p:nvPr>
        </p:nvSpPr>
        <p:spPr>
          <a:xfrm>
            <a:off x="457200" y="1988840"/>
            <a:ext cx="8229600" cy="4137323"/>
          </a:xfrm>
        </p:spPr>
        <p:txBody>
          <a:bodyPr>
            <a:normAutofit/>
          </a:bodyPr>
          <a:lstStyle/>
          <a:p>
            <a:pPr marL="0" indent="0" algn="just">
              <a:buNone/>
            </a:pPr>
            <a:endParaRPr lang="tr-TR" sz="2000" dirty="0" smtClean="0">
              <a:latin typeface="Times New Roman" pitchFamily="18" charset="0"/>
              <a:cs typeface="Times New Roman" pitchFamily="18" charset="0"/>
            </a:endParaRPr>
          </a:p>
          <a:p>
            <a:pPr marL="0" indent="0" algn="just">
              <a:buNone/>
            </a:pPr>
            <a:endParaRPr lang="tr-TR" sz="2000" dirty="0">
              <a:latin typeface="Times New Roman" pitchFamily="18" charset="0"/>
              <a:cs typeface="Times New Roman" pitchFamily="18" charset="0"/>
            </a:endParaRPr>
          </a:p>
          <a:p>
            <a:pPr marL="0" indent="0" algn="just">
              <a:buNone/>
            </a:pPr>
            <a:r>
              <a:rPr lang="tr-TR" sz="2200" dirty="0" smtClean="0">
                <a:latin typeface="Times New Roman" pitchFamily="18" charset="0"/>
                <a:cs typeface="Times New Roman" pitchFamily="18" charset="0"/>
              </a:rPr>
              <a:t>Yükseköğretim </a:t>
            </a:r>
            <a:r>
              <a:rPr lang="tr-TR" sz="2200" dirty="0">
                <a:latin typeface="Times New Roman" pitchFamily="18" charset="0"/>
                <a:cs typeface="Times New Roman" pitchFamily="18" charset="0"/>
              </a:rPr>
              <a:t>kurumları 2014-2015 eğitim dönemi kapsamında öğrenci/personel hareketliliği organizasyonu ile ilgili bütçeyi </a:t>
            </a:r>
            <a:r>
              <a:rPr lang="tr-TR" sz="2200" b="1" dirty="0">
                <a:latin typeface="Times New Roman" pitchFamily="18" charset="0"/>
                <a:cs typeface="Times New Roman" pitchFamily="18" charset="0"/>
              </a:rPr>
              <a:t>01 Haziran 2014-30 Eylül 2015 </a:t>
            </a:r>
            <a:r>
              <a:rPr lang="tr-TR" sz="2200" dirty="0">
                <a:latin typeface="Times New Roman" pitchFamily="18" charset="0"/>
                <a:cs typeface="Times New Roman" pitchFamily="18" charset="0"/>
              </a:rPr>
              <a:t>dönemleri arasında gerçekleştirecekleri hareketlilik faaliyetleri için alırlar. Bu tarihler arasında gerçekleşmeyen </a:t>
            </a:r>
            <a:r>
              <a:rPr lang="tr-TR" sz="2200" dirty="0" smtClean="0">
                <a:latin typeface="Times New Roman" pitchFamily="18" charset="0"/>
                <a:cs typeface="Times New Roman" pitchFamily="18" charset="0"/>
              </a:rPr>
              <a:t>faaliyetler bu </a:t>
            </a:r>
            <a:r>
              <a:rPr lang="tr-TR" sz="2200" dirty="0">
                <a:latin typeface="Times New Roman" pitchFamily="18" charset="0"/>
                <a:cs typeface="Times New Roman" pitchFamily="18" charset="0"/>
              </a:rPr>
              <a:t>sözleşme kapsamında değerlendirilemez ve bu faaliyetlere hibe sağlanamaz.</a:t>
            </a:r>
          </a:p>
          <a:p>
            <a:endParaRPr lang="tr-TR" dirty="0"/>
          </a:p>
        </p:txBody>
      </p:sp>
    </p:spTree>
    <p:extLst>
      <p:ext uri="{BB962C8B-B14F-4D97-AF65-F5344CB8AC3E}">
        <p14:creationId xmlns:p14="http://schemas.microsoft.com/office/powerpoint/2010/main" val="2667335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atin typeface="Times New Roman" pitchFamily="18" charset="0"/>
                <a:cs typeface="Times New Roman" pitchFamily="18" charset="0"/>
              </a:rPr>
              <a:t>Hareketlilikten yararlanacak öğrencilerin seçiminde şu kriterler </a:t>
            </a:r>
            <a:r>
              <a:rPr lang="tr-TR" sz="3200" b="1" dirty="0" smtClean="0">
                <a:latin typeface="Times New Roman" pitchFamily="18" charset="0"/>
                <a:cs typeface="Times New Roman" pitchFamily="18" charset="0"/>
              </a:rPr>
              <a:t>uygulanacaktır:</a:t>
            </a:r>
            <a:endParaRPr lang="tr-TR" sz="3200" dirty="0"/>
          </a:p>
        </p:txBody>
      </p:sp>
      <p:sp>
        <p:nvSpPr>
          <p:cNvPr id="3" name="İçerik Yer Tutucusu 2"/>
          <p:cNvSpPr>
            <a:spLocks noGrp="1"/>
          </p:cNvSpPr>
          <p:nvPr>
            <p:ph idx="1"/>
          </p:nvPr>
        </p:nvSpPr>
        <p:spPr/>
        <p:txBody>
          <a:bodyPr>
            <a:normAutofit/>
          </a:bodyPr>
          <a:lstStyle/>
          <a:p>
            <a:pPr marL="0" indent="0">
              <a:buNone/>
            </a:pPr>
            <a:endParaRPr lang="tr-TR" dirty="0" smtClean="0">
              <a:latin typeface="Times New Roman" pitchFamily="18" charset="0"/>
              <a:cs typeface="Times New Roman" pitchFamily="18" charset="0"/>
            </a:endParaRPr>
          </a:p>
          <a:p>
            <a:pPr marL="0" indent="0" algn="just">
              <a:buNone/>
            </a:pPr>
            <a:r>
              <a:rPr lang="tr-TR" sz="2200" dirty="0" err="1" smtClean="0">
                <a:latin typeface="Times New Roman" pitchFamily="18" charset="0"/>
                <a:cs typeface="Times New Roman" pitchFamily="18" charset="0"/>
              </a:rPr>
              <a:t>Önlisans</a:t>
            </a:r>
            <a:r>
              <a:rPr lang="tr-TR" sz="2200" dirty="0" smtClean="0">
                <a:latin typeface="Times New Roman" pitchFamily="18" charset="0"/>
                <a:cs typeface="Times New Roman" pitchFamily="18" charset="0"/>
              </a:rPr>
              <a:t> </a:t>
            </a:r>
            <a:r>
              <a:rPr lang="tr-TR" sz="2200" dirty="0">
                <a:latin typeface="Times New Roman" pitchFamily="18" charset="0"/>
                <a:cs typeface="Times New Roman" pitchFamily="18" charset="0"/>
              </a:rPr>
              <a:t>ve Lisans için </a:t>
            </a:r>
            <a:r>
              <a:rPr lang="tr-TR" sz="2200" b="1" dirty="0">
                <a:latin typeface="Times New Roman" pitchFamily="18" charset="0"/>
                <a:cs typeface="Times New Roman" pitchFamily="18" charset="0"/>
              </a:rPr>
              <a:t>2.20/4.0</a:t>
            </a:r>
            <a:r>
              <a:rPr lang="tr-TR" sz="2200" dirty="0">
                <a:latin typeface="Times New Roman" pitchFamily="18" charset="0"/>
                <a:cs typeface="Times New Roman" pitchFamily="18" charset="0"/>
              </a:rPr>
              <a:t> Yüksek lisans ve Doktora için </a:t>
            </a:r>
            <a:r>
              <a:rPr lang="tr-TR" sz="2200" b="1" dirty="0">
                <a:latin typeface="Times New Roman" pitchFamily="18" charset="0"/>
                <a:cs typeface="Times New Roman" pitchFamily="18" charset="0"/>
              </a:rPr>
              <a:t>2.50/4.0</a:t>
            </a:r>
            <a:r>
              <a:rPr lang="tr-TR" sz="2200" dirty="0">
                <a:latin typeface="Times New Roman" pitchFamily="18" charset="0"/>
                <a:cs typeface="Times New Roman" pitchFamily="18" charset="0"/>
              </a:rPr>
              <a:t> ağırlıklı ders ortalamasının mevcut olması gerekir. Yapılan başvuru ve yabancı dil sınavı sonunda </a:t>
            </a:r>
            <a:r>
              <a:rPr lang="tr-TR" sz="2200" dirty="0" smtClean="0">
                <a:latin typeface="Times New Roman" pitchFamily="18" charset="0"/>
                <a:cs typeface="Times New Roman" pitchFamily="18" charset="0"/>
              </a:rPr>
              <a:t>nihai </a:t>
            </a:r>
            <a:r>
              <a:rPr lang="tr-TR" sz="2200" dirty="0">
                <a:latin typeface="Times New Roman" pitchFamily="18" charset="0"/>
                <a:cs typeface="Times New Roman" pitchFamily="18" charset="0"/>
              </a:rPr>
              <a:t>başarı notu hesaplanırken ağırlıklı ders ortalaması </a:t>
            </a:r>
            <a:r>
              <a:rPr lang="tr-TR" sz="2200" b="1" dirty="0">
                <a:latin typeface="Times New Roman" pitchFamily="18" charset="0"/>
                <a:cs typeface="Times New Roman" pitchFamily="18" charset="0"/>
              </a:rPr>
              <a:t>% 50 </a:t>
            </a:r>
            <a:r>
              <a:rPr lang="tr-TR" sz="2200" dirty="0">
                <a:latin typeface="Times New Roman" pitchFamily="18" charset="0"/>
                <a:cs typeface="Times New Roman" pitchFamily="18" charset="0"/>
              </a:rPr>
              <a:t>yabancı dil bilgisi </a:t>
            </a:r>
            <a:r>
              <a:rPr lang="tr-TR" sz="2200" b="1" dirty="0">
                <a:latin typeface="Times New Roman" pitchFamily="18" charset="0"/>
                <a:cs typeface="Times New Roman" pitchFamily="18" charset="0"/>
              </a:rPr>
              <a:t>%50 </a:t>
            </a:r>
            <a:r>
              <a:rPr lang="tr-TR" sz="2200" dirty="0">
                <a:latin typeface="Times New Roman" pitchFamily="18" charset="0"/>
                <a:cs typeface="Times New Roman" pitchFamily="18" charset="0"/>
              </a:rPr>
              <a:t>etki edecektir. Bu aşamadan sonra başarılı olan öğrencilerimiz başvuru esnasında tercih ettiği anlaşmalı olduğumuz üniversitelere yerleştirilir.</a:t>
            </a:r>
            <a:endParaRPr lang="tr-TR" sz="2200" dirty="0"/>
          </a:p>
        </p:txBody>
      </p:sp>
    </p:spTree>
    <p:extLst>
      <p:ext uri="{BB962C8B-B14F-4D97-AF65-F5344CB8AC3E}">
        <p14:creationId xmlns:p14="http://schemas.microsoft.com/office/powerpoint/2010/main" val="3093574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720080"/>
          </a:xfrm>
        </p:spPr>
        <p:txBody>
          <a:bodyPr>
            <a:noAutofit/>
          </a:bodyPr>
          <a:lstStyle/>
          <a:p>
            <a:pPr marL="0" indent="0"/>
            <a:r>
              <a:rPr lang="tr-TR" sz="2000" b="1" dirty="0" smtClean="0">
                <a:latin typeface="Times New Roman" pitchFamily="18" charset="0"/>
                <a:cs typeface="Times New Roman" pitchFamily="18" charset="0"/>
              </a:rPr>
              <a:t>     </a:t>
            </a:r>
            <a:r>
              <a:rPr lang="tr-TR" sz="2000" b="1" u="sng" dirty="0"/>
              <a:t>HANGİ AŞAMADA HANGİ EVRAKLARIN TESLİM EDİLMESİ GEREK</a:t>
            </a:r>
            <a:endParaRPr lang="tr-TR" sz="2000" dirty="0"/>
          </a:p>
        </p:txBody>
      </p:sp>
      <p:sp>
        <p:nvSpPr>
          <p:cNvPr id="3" name="İçerik Yer Tutucusu 2"/>
          <p:cNvSpPr>
            <a:spLocks noGrp="1"/>
          </p:cNvSpPr>
          <p:nvPr>
            <p:ph idx="1"/>
          </p:nvPr>
        </p:nvSpPr>
        <p:spPr>
          <a:xfrm>
            <a:off x="457200" y="1340768"/>
            <a:ext cx="8229600" cy="4785395"/>
          </a:xfrm>
        </p:spPr>
        <p:txBody>
          <a:bodyPr>
            <a:normAutofit fontScale="40000" lnSpcReduction="20000"/>
          </a:bodyPr>
          <a:lstStyle/>
          <a:p>
            <a:pPr marL="0" indent="0">
              <a:buNone/>
            </a:pPr>
            <a:r>
              <a:rPr lang="tr-TR" sz="3600" b="1" dirty="0">
                <a:latin typeface="Times New Roman" pitchFamily="18" charset="0"/>
                <a:cs typeface="Times New Roman" pitchFamily="18" charset="0"/>
              </a:rPr>
              <a:t>Kabul mektubu geldikten sonra </a:t>
            </a:r>
            <a:r>
              <a:rPr lang="tr-TR" sz="3600" b="1" dirty="0" err="1">
                <a:latin typeface="Times New Roman" pitchFamily="18" charset="0"/>
                <a:cs typeface="Times New Roman" pitchFamily="18" charset="0"/>
              </a:rPr>
              <a:t>Erasmus</a:t>
            </a:r>
            <a:r>
              <a:rPr lang="tr-TR" sz="3600" b="1" dirty="0">
                <a:latin typeface="Times New Roman" pitchFamily="18" charset="0"/>
                <a:cs typeface="Times New Roman" pitchFamily="18" charset="0"/>
              </a:rPr>
              <a:t> Ofisine Getirilmesi Gereken Evraklar</a:t>
            </a:r>
            <a:br>
              <a:rPr lang="tr-TR" sz="3600" b="1" dirty="0">
                <a:latin typeface="Times New Roman" pitchFamily="18" charset="0"/>
                <a:cs typeface="Times New Roman" pitchFamily="18" charset="0"/>
              </a:rPr>
            </a:br>
            <a:endParaRPr lang="tr-TR" sz="3600" b="1" dirty="0">
              <a:latin typeface="Times New Roman" pitchFamily="18" charset="0"/>
              <a:cs typeface="Times New Roman" pitchFamily="18" charset="0"/>
            </a:endParaRPr>
          </a:p>
          <a:p>
            <a:pPr marL="0" indent="0">
              <a:buNone/>
            </a:pPr>
            <a:r>
              <a:rPr lang="tr-TR" sz="3400" b="1" dirty="0" smtClean="0">
                <a:latin typeface="Times New Roman" pitchFamily="18" charset="0"/>
                <a:cs typeface="Times New Roman" pitchFamily="18" charset="0"/>
              </a:rPr>
              <a:t>Pasaport </a:t>
            </a:r>
            <a:r>
              <a:rPr lang="tr-TR" sz="3400" b="1" dirty="0">
                <a:latin typeface="Times New Roman" pitchFamily="18" charset="0"/>
                <a:cs typeface="Times New Roman" pitchFamily="18" charset="0"/>
              </a:rPr>
              <a:t>ve vize yazısı almak için gerekli evraklar:</a:t>
            </a:r>
          </a:p>
          <a:p>
            <a:pPr marL="0" indent="0" algn="just">
              <a:buNone/>
            </a:pPr>
            <a:r>
              <a:rPr lang="tr-TR" sz="3400" dirty="0" smtClean="0">
                <a:latin typeface="Times New Roman" pitchFamily="18" charset="0"/>
                <a:cs typeface="Times New Roman" pitchFamily="18" charset="0"/>
              </a:rPr>
              <a:t>1-Kabul </a:t>
            </a:r>
            <a:r>
              <a:rPr lang="tr-TR" sz="3400" dirty="0">
                <a:latin typeface="Times New Roman" pitchFamily="18" charset="0"/>
                <a:cs typeface="Times New Roman" pitchFamily="18" charset="0"/>
              </a:rPr>
              <a:t>mektubunun fotokopisi </a:t>
            </a:r>
            <a:endParaRPr lang="tr-TR" sz="3400" dirty="0" smtClean="0">
              <a:latin typeface="Times New Roman" pitchFamily="18" charset="0"/>
              <a:cs typeface="Times New Roman" pitchFamily="18" charset="0"/>
            </a:endParaRPr>
          </a:p>
          <a:p>
            <a:pPr marL="0" indent="0" algn="just">
              <a:buNone/>
            </a:pPr>
            <a:r>
              <a:rPr lang="tr-TR" sz="3400" dirty="0" smtClean="0">
                <a:latin typeface="Times New Roman" pitchFamily="18" charset="0"/>
                <a:cs typeface="Times New Roman" pitchFamily="18" charset="0"/>
              </a:rPr>
              <a:t>2-Öğrenim  </a:t>
            </a:r>
            <a:r>
              <a:rPr lang="tr-TR" sz="3400" dirty="0">
                <a:latin typeface="Times New Roman" pitchFamily="18" charset="0"/>
                <a:cs typeface="Times New Roman" pitchFamily="18" charset="0"/>
              </a:rPr>
              <a:t>Anlaşması </a:t>
            </a:r>
            <a:r>
              <a:rPr lang="tr-TR" sz="3400" dirty="0" smtClean="0">
                <a:latin typeface="Times New Roman" pitchFamily="18" charset="0"/>
                <a:cs typeface="Times New Roman" pitchFamily="18" charset="0"/>
              </a:rPr>
              <a:t>(Learning </a:t>
            </a:r>
            <a:r>
              <a:rPr lang="tr-TR" sz="3400" dirty="0" err="1" smtClean="0">
                <a:latin typeface="Times New Roman" pitchFamily="18" charset="0"/>
                <a:cs typeface="Times New Roman" pitchFamily="18" charset="0"/>
              </a:rPr>
              <a:t>Agreement</a:t>
            </a:r>
            <a:r>
              <a:rPr lang="tr-TR" sz="3400" dirty="0" smtClean="0">
                <a:latin typeface="Times New Roman" pitchFamily="18" charset="0"/>
                <a:cs typeface="Times New Roman" pitchFamily="18" charset="0"/>
              </a:rPr>
              <a:t>)*</a:t>
            </a:r>
            <a:endParaRPr lang="tr-TR" sz="3400" dirty="0">
              <a:latin typeface="Times New Roman" pitchFamily="18" charset="0"/>
              <a:cs typeface="Times New Roman" pitchFamily="18" charset="0"/>
            </a:endParaRPr>
          </a:p>
          <a:p>
            <a:pPr marL="0" indent="0" algn="just">
              <a:buNone/>
            </a:pPr>
            <a:r>
              <a:rPr lang="tr-TR" sz="3400" dirty="0" smtClean="0">
                <a:latin typeface="Times New Roman" pitchFamily="18" charset="0"/>
                <a:cs typeface="Times New Roman" pitchFamily="18" charset="0"/>
              </a:rPr>
              <a:t>3-Taahhütname</a:t>
            </a:r>
            <a:r>
              <a:rPr lang="tr-TR" sz="3400" dirty="0">
                <a:latin typeface="Times New Roman" pitchFamily="18" charset="0"/>
                <a:cs typeface="Times New Roman" pitchFamily="18" charset="0"/>
              </a:rPr>
              <a:t>*</a:t>
            </a:r>
          </a:p>
          <a:p>
            <a:pPr marL="0" indent="0" algn="just">
              <a:buNone/>
            </a:pPr>
            <a:r>
              <a:rPr lang="tr-TR" sz="3400" dirty="0" smtClean="0">
                <a:latin typeface="Times New Roman" pitchFamily="18" charset="0"/>
                <a:cs typeface="Times New Roman" pitchFamily="18" charset="0"/>
              </a:rPr>
              <a:t>4-Ek-1*</a:t>
            </a:r>
          </a:p>
          <a:p>
            <a:pPr marL="0" indent="0" algn="just">
              <a:buNone/>
            </a:pPr>
            <a:endParaRPr lang="tr-TR" sz="3400" b="1" dirty="0" smtClean="0">
              <a:latin typeface="Times New Roman" pitchFamily="18" charset="0"/>
              <a:cs typeface="Times New Roman" pitchFamily="18" charset="0"/>
            </a:endParaRPr>
          </a:p>
          <a:p>
            <a:pPr marL="0" indent="0" algn="just">
              <a:buNone/>
            </a:pPr>
            <a:r>
              <a:rPr lang="tr-TR" sz="3400" b="1" dirty="0" smtClean="0">
                <a:latin typeface="Times New Roman" pitchFamily="18" charset="0"/>
                <a:cs typeface="Times New Roman" pitchFamily="18" charset="0"/>
              </a:rPr>
              <a:t>Pasaport ve Vize Alındıktan Sonra/  Yurtdışına </a:t>
            </a:r>
            <a:r>
              <a:rPr lang="tr-TR" sz="3400" b="1" dirty="0">
                <a:latin typeface="Times New Roman" pitchFamily="18" charset="0"/>
                <a:cs typeface="Times New Roman" pitchFamily="18" charset="0"/>
              </a:rPr>
              <a:t>gitmeden önce teslim edilecek evraklar:</a:t>
            </a:r>
          </a:p>
          <a:p>
            <a:pPr marL="0" indent="0" algn="just">
              <a:buNone/>
            </a:pPr>
            <a:r>
              <a:rPr lang="tr-TR" sz="3400" dirty="0" smtClean="0">
                <a:latin typeface="Times New Roman" pitchFamily="18" charset="0"/>
                <a:cs typeface="Times New Roman" pitchFamily="18" charset="0"/>
              </a:rPr>
              <a:t>1-Pasaport </a:t>
            </a:r>
            <a:r>
              <a:rPr lang="tr-TR" sz="3400" dirty="0">
                <a:latin typeface="Times New Roman" pitchFamily="18" charset="0"/>
                <a:cs typeface="Times New Roman" pitchFamily="18" charset="0"/>
              </a:rPr>
              <a:t>ve vize fotokopisi (pasaportta yazılı olan tüm sayfalar)</a:t>
            </a:r>
          </a:p>
          <a:p>
            <a:pPr marL="0" indent="0" algn="just">
              <a:buNone/>
            </a:pPr>
            <a:r>
              <a:rPr lang="tr-TR" sz="3400" dirty="0" smtClean="0">
                <a:latin typeface="Times New Roman" pitchFamily="18" charset="0"/>
                <a:cs typeface="Times New Roman" pitchFamily="18" charset="0"/>
              </a:rPr>
              <a:t>2- </a:t>
            </a:r>
            <a:r>
              <a:rPr lang="tr-TR" sz="3400" dirty="0">
                <a:latin typeface="Times New Roman" pitchFamily="18" charset="0"/>
                <a:cs typeface="Times New Roman" pitchFamily="18" charset="0"/>
              </a:rPr>
              <a:t>Öğrenci hibe sözleşmesi.*</a:t>
            </a:r>
          </a:p>
          <a:p>
            <a:pPr marL="0" indent="0" algn="just">
              <a:buNone/>
            </a:pPr>
            <a:r>
              <a:rPr lang="tr-TR" sz="3400" dirty="0" smtClean="0">
                <a:latin typeface="Times New Roman" pitchFamily="18" charset="0"/>
                <a:cs typeface="Times New Roman" pitchFamily="18" charset="0"/>
              </a:rPr>
              <a:t>3-Ziraat </a:t>
            </a:r>
            <a:r>
              <a:rPr lang="tr-TR" sz="3400" dirty="0">
                <a:latin typeface="Times New Roman" pitchFamily="18" charset="0"/>
                <a:cs typeface="Times New Roman" pitchFamily="18" charset="0"/>
              </a:rPr>
              <a:t>Bankası Euro hesap cüzdan fotokopisi.(Türkiye’nin herhangi bir Ziraat bank  şubesi olabilir.)</a:t>
            </a:r>
          </a:p>
          <a:p>
            <a:pPr marL="0" indent="0" algn="just">
              <a:buNone/>
            </a:pPr>
            <a:endParaRPr lang="tr-TR" sz="3400" dirty="0" smtClean="0">
              <a:latin typeface="Times New Roman" pitchFamily="18" charset="0"/>
              <a:cs typeface="Times New Roman" pitchFamily="18" charset="0"/>
            </a:endParaRPr>
          </a:p>
          <a:p>
            <a:pPr marL="0" indent="0" algn="just">
              <a:buNone/>
            </a:pPr>
            <a:r>
              <a:rPr lang="tr-TR" sz="3400" b="1" dirty="0" smtClean="0">
                <a:latin typeface="Times New Roman" pitchFamily="18" charset="0"/>
                <a:cs typeface="Times New Roman" pitchFamily="18" charset="0"/>
              </a:rPr>
              <a:t>Yurtdışından </a:t>
            </a:r>
            <a:r>
              <a:rPr lang="tr-TR" sz="3400" b="1" dirty="0">
                <a:latin typeface="Times New Roman" pitchFamily="18" charset="0"/>
                <a:cs typeface="Times New Roman" pitchFamily="18" charset="0"/>
              </a:rPr>
              <a:t>dönüş yaptıktan sonra teslim edilecek </a:t>
            </a:r>
            <a:r>
              <a:rPr lang="tr-TR" sz="3400" b="1" dirty="0" smtClean="0">
                <a:latin typeface="Times New Roman" pitchFamily="18" charset="0"/>
                <a:cs typeface="Times New Roman" pitchFamily="18" charset="0"/>
              </a:rPr>
              <a:t>evraklar:</a:t>
            </a:r>
          </a:p>
          <a:p>
            <a:pPr marL="0" indent="0" algn="just">
              <a:buNone/>
            </a:pPr>
            <a:r>
              <a:rPr lang="tr-TR" sz="3400" dirty="0" smtClean="0">
                <a:latin typeface="Times New Roman" pitchFamily="18" charset="0"/>
                <a:cs typeface="Times New Roman" pitchFamily="18" charset="0"/>
              </a:rPr>
              <a:t>1- Not durum belgesinin (</a:t>
            </a:r>
            <a:r>
              <a:rPr lang="tr-TR" sz="3400" dirty="0" err="1" smtClean="0">
                <a:latin typeface="Times New Roman" pitchFamily="18" charset="0"/>
                <a:cs typeface="Times New Roman" pitchFamily="18" charset="0"/>
              </a:rPr>
              <a:t>Transcript</a:t>
            </a:r>
            <a:r>
              <a:rPr lang="tr-TR" sz="3400" dirty="0" smtClean="0">
                <a:latin typeface="Times New Roman" pitchFamily="18" charset="0"/>
                <a:cs typeface="Times New Roman" pitchFamily="18" charset="0"/>
              </a:rPr>
              <a:t> of </a:t>
            </a:r>
            <a:r>
              <a:rPr lang="tr-TR" sz="3400" dirty="0" err="1" smtClean="0">
                <a:latin typeface="Times New Roman" pitchFamily="18" charset="0"/>
                <a:cs typeface="Times New Roman" pitchFamily="18" charset="0"/>
              </a:rPr>
              <a:t>Records</a:t>
            </a:r>
            <a:r>
              <a:rPr lang="tr-TR" sz="3400" dirty="0" smtClean="0">
                <a:latin typeface="Times New Roman" pitchFamily="18" charset="0"/>
                <a:cs typeface="Times New Roman" pitchFamily="18" charset="0"/>
              </a:rPr>
              <a:t>) aslı</a:t>
            </a:r>
          </a:p>
          <a:p>
            <a:pPr marL="0" indent="0" algn="just">
              <a:buNone/>
            </a:pPr>
            <a:r>
              <a:rPr lang="tr-TR" sz="3400" dirty="0">
                <a:latin typeface="Times New Roman" pitchFamily="18" charset="0"/>
                <a:cs typeface="Times New Roman" pitchFamily="18" charset="0"/>
              </a:rPr>
              <a:t>2</a:t>
            </a:r>
            <a:r>
              <a:rPr lang="tr-TR" sz="3400" dirty="0" smtClean="0">
                <a:latin typeface="Times New Roman" pitchFamily="18" charset="0"/>
                <a:cs typeface="Times New Roman" pitchFamily="18" charset="0"/>
              </a:rPr>
              <a:t>-Gidiş </a:t>
            </a:r>
            <a:r>
              <a:rPr lang="tr-TR" sz="3400" dirty="0">
                <a:latin typeface="Times New Roman" pitchFamily="18" charset="0"/>
                <a:cs typeface="Times New Roman" pitchFamily="18" charset="0"/>
              </a:rPr>
              <a:t>– Dönüş Teyit Belgesi’nin aslı (</a:t>
            </a:r>
            <a:r>
              <a:rPr lang="tr-TR" sz="3400" dirty="0" err="1">
                <a:latin typeface="Times New Roman" pitchFamily="18" charset="0"/>
                <a:cs typeface="Times New Roman" pitchFamily="18" charset="0"/>
              </a:rPr>
              <a:t>Confirmation</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Duration</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Sheet</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Certificate</a:t>
            </a:r>
            <a:r>
              <a:rPr lang="tr-TR" sz="3400" dirty="0">
                <a:latin typeface="Times New Roman" pitchFamily="18" charset="0"/>
                <a:cs typeface="Times New Roman" pitchFamily="18" charset="0"/>
              </a:rPr>
              <a:t>… </a:t>
            </a:r>
            <a:r>
              <a:rPr lang="tr-TR" sz="3400" dirty="0" err="1" smtClean="0">
                <a:latin typeface="Times New Roman" pitchFamily="18" charset="0"/>
                <a:cs typeface="Times New Roman" pitchFamily="18" charset="0"/>
              </a:rPr>
              <a:t>vs</a:t>
            </a:r>
            <a:r>
              <a:rPr lang="tr-TR" sz="3400" dirty="0" smtClean="0">
                <a:latin typeface="Times New Roman" pitchFamily="18" charset="0"/>
                <a:cs typeface="Times New Roman" pitchFamily="18" charset="0"/>
              </a:rPr>
              <a:t>)</a:t>
            </a:r>
          </a:p>
          <a:p>
            <a:pPr marL="0" indent="0" algn="just">
              <a:buNone/>
            </a:pPr>
            <a:r>
              <a:rPr lang="tr-TR" sz="3400" dirty="0" smtClean="0">
                <a:latin typeface="Times New Roman" pitchFamily="18" charset="0"/>
                <a:cs typeface="Times New Roman" pitchFamily="18" charset="0"/>
              </a:rPr>
              <a:t>3-Öğrenci </a:t>
            </a:r>
            <a:r>
              <a:rPr lang="tr-TR" sz="3400" dirty="0">
                <a:latin typeface="Times New Roman" pitchFamily="18" charset="0"/>
                <a:cs typeface="Times New Roman" pitchFamily="18" charset="0"/>
              </a:rPr>
              <a:t>Faaliyet Rapor Formu</a:t>
            </a:r>
            <a:r>
              <a:rPr lang="tr-TR" sz="3400" b="1" dirty="0" smtClean="0">
                <a:latin typeface="Times New Roman" pitchFamily="18" charset="0"/>
                <a:cs typeface="Times New Roman" pitchFamily="18" charset="0"/>
              </a:rPr>
              <a:t>*</a:t>
            </a:r>
            <a:endParaRPr lang="tr-TR" sz="3400" dirty="0" smtClean="0">
              <a:latin typeface="Times New Roman" pitchFamily="18" charset="0"/>
              <a:cs typeface="Times New Roman" pitchFamily="18" charset="0"/>
            </a:endParaRPr>
          </a:p>
          <a:p>
            <a:pPr marL="0" indent="0" algn="just">
              <a:buNone/>
            </a:pPr>
            <a:r>
              <a:rPr lang="tr-TR" sz="3400" dirty="0" smtClean="0">
                <a:latin typeface="Times New Roman" pitchFamily="18" charset="0"/>
                <a:cs typeface="Times New Roman" pitchFamily="18" charset="0"/>
              </a:rPr>
              <a:t>4- </a:t>
            </a:r>
            <a:r>
              <a:rPr lang="tr-TR" sz="3400" dirty="0">
                <a:latin typeface="Times New Roman" pitchFamily="18" charset="0"/>
                <a:cs typeface="Times New Roman" pitchFamily="18" charset="0"/>
              </a:rPr>
              <a:t>Pasaportun giriş-çıkış fotokopisi(Pasaport orijinal ibraz edilecek)</a:t>
            </a:r>
          </a:p>
          <a:p>
            <a:pPr lvl="0" algn="just"/>
            <a:endParaRPr lang="tr-TR" sz="3400" dirty="0">
              <a:latin typeface="Times New Roman" pitchFamily="18" charset="0"/>
              <a:cs typeface="Times New Roman" pitchFamily="18" charset="0"/>
            </a:endParaRPr>
          </a:p>
          <a:p>
            <a:pPr marL="0" indent="0" algn="just">
              <a:buNone/>
            </a:pPr>
            <a:r>
              <a:rPr lang="tr-TR" sz="3400" b="1" dirty="0">
                <a:latin typeface="Times New Roman" pitchFamily="18" charset="0"/>
                <a:cs typeface="Times New Roman" pitchFamily="18" charset="0"/>
              </a:rPr>
              <a:t>*Bu formlar </a:t>
            </a:r>
            <a:r>
              <a:rPr lang="tr-TR" sz="3400" b="1" u="sng" dirty="0">
                <a:solidFill>
                  <a:srgbClr val="FF0000"/>
                </a:solidFill>
                <a:latin typeface="Times New Roman" pitchFamily="18" charset="0"/>
                <a:cs typeface="Times New Roman" pitchFamily="18" charset="0"/>
                <a:hlinkClick r:id="rId2"/>
              </a:rPr>
              <a:t>www.erasmus.sakarya.edu.tr</a:t>
            </a:r>
            <a:r>
              <a:rPr lang="tr-TR" sz="3400" b="1" u="sng" dirty="0">
                <a:solidFill>
                  <a:srgbClr val="FF0000"/>
                </a:solidFill>
                <a:latin typeface="Times New Roman" pitchFamily="18" charset="0"/>
                <a:cs typeface="Times New Roman" pitchFamily="18" charset="0"/>
              </a:rPr>
              <a:t> </a:t>
            </a:r>
            <a:r>
              <a:rPr lang="tr-TR" sz="3400" b="1" dirty="0">
                <a:latin typeface="Times New Roman" pitchFamily="18" charset="0"/>
                <a:cs typeface="Times New Roman" pitchFamily="18" charset="0"/>
              </a:rPr>
              <a:t>adresinde Formlar-Belgeler bölümündedir.</a:t>
            </a:r>
            <a:endParaRPr lang="tr-TR" sz="3400" dirty="0">
              <a:latin typeface="Times New Roman" pitchFamily="18" charset="0"/>
              <a:cs typeface="Times New Roman" pitchFamily="18" charset="0"/>
            </a:endParaRPr>
          </a:p>
          <a:p>
            <a:pPr marL="0" indent="0" algn="just">
              <a:buNone/>
            </a:pPr>
            <a:r>
              <a:rPr lang="tr-TR" b="1" dirty="0">
                <a:latin typeface="Times New Roman" pitchFamily="18" charset="0"/>
                <a:cs typeface="Times New Roman" pitchFamily="18" charset="0"/>
              </a:rPr>
              <a:t/>
            </a:r>
            <a:br>
              <a:rPr lang="tr-TR" b="1" dirty="0">
                <a:latin typeface="Times New Roman" pitchFamily="18" charset="0"/>
                <a:cs typeface="Times New Roman" pitchFamily="18" charset="0"/>
              </a:rPr>
            </a:br>
            <a:endParaRPr lang="tr-TR"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37269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400600"/>
          </a:xfrm>
        </p:spPr>
        <p:txBody>
          <a:bodyPr>
            <a:normAutofit fontScale="77500" lnSpcReduction="20000"/>
          </a:bodyPr>
          <a:lstStyle/>
          <a:p>
            <a:pPr marL="0" lvl="0" indent="0">
              <a:buClr>
                <a:srgbClr val="0BD0D9"/>
              </a:buClr>
              <a:buNone/>
            </a:pPr>
            <a:r>
              <a:rPr lang="tr-TR" sz="2800" dirty="0">
                <a:solidFill>
                  <a:srgbClr val="04617B"/>
                </a:solidFill>
                <a:latin typeface="Calibri"/>
                <a:ea typeface="+mj-ea"/>
                <a:cs typeface="+mj-cs"/>
              </a:rPr>
              <a:t>ÖNEMLİ HUSUSLAR</a:t>
            </a:r>
            <a:endParaRPr lang="tr-TR" sz="2400" b="1" dirty="0" smtClean="0">
              <a:solidFill>
                <a:prstClr val="black"/>
              </a:solidFill>
              <a:latin typeface="Times New Roman" pitchFamily="18" charset="0"/>
              <a:cs typeface="Times New Roman" pitchFamily="18" charset="0"/>
            </a:endParaRPr>
          </a:p>
          <a:p>
            <a:pPr marL="0" lvl="0" indent="0" algn="just">
              <a:buClr>
                <a:srgbClr val="0BD0D9"/>
              </a:buClr>
              <a:buNone/>
            </a:pPr>
            <a:r>
              <a:rPr lang="tr-TR" sz="2400" b="1" dirty="0" smtClean="0">
                <a:solidFill>
                  <a:prstClr val="black"/>
                </a:solidFill>
                <a:latin typeface="Times New Roman" pitchFamily="18" charset="0"/>
                <a:cs typeface="Times New Roman" pitchFamily="18" charset="0"/>
              </a:rPr>
              <a:t>-</a:t>
            </a:r>
            <a:r>
              <a:rPr lang="tr-TR" sz="2400" b="1" dirty="0">
                <a:solidFill>
                  <a:prstClr val="black"/>
                </a:solidFill>
                <a:latin typeface="Times New Roman" pitchFamily="18" charset="0"/>
                <a:cs typeface="Times New Roman" pitchFamily="18" charset="0"/>
              </a:rPr>
              <a:t>Gerek İngilizce gerek gideceğiniz ülke dili olsun dil hazırlığı sağlanmalıdır.</a:t>
            </a:r>
          </a:p>
          <a:p>
            <a:pPr marL="0" lvl="0" indent="0" algn="just">
              <a:buClr>
                <a:srgbClr val="0BD0D9"/>
              </a:buClr>
              <a:buNone/>
            </a:pPr>
            <a:endParaRPr lang="tr-TR" sz="2400" b="1" dirty="0">
              <a:solidFill>
                <a:prstClr val="black"/>
              </a:solidFill>
              <a:latin typeface="Times New Roman" pitchFamily="18" charset="0"/>
              <a:cs typeface="Times New Roman" pitchFamily="18" charset="0"/>
            </a:endParaRPr>
          </a:p>
          <a:p>
            <a:pPr marL="0" lvl="0" indent="0" algn="just">
              <a:buClr>
                <a:srgbClr val="0BD0D9"/>
              </a:buClr>
              <a:buNone/>
            </a:pPr>
            <a:r>
              <a:rPr lang="tr-TR" sz="2400" b="1" dirty="0">
                <a:solidFill>
                  <a:prstClr val="black"/>
                </a:solidFill>
                <a:latin typeface="Times New Roman" pitchFamily="18" charset="0"/>
                <a:cs typeface="Times New Roman" pitchFamily="18" charset="0"/>
              </a:rPr>
              <a:t>-Başvuru esnasında okulunuzdan dil sertifikası istenirse, Erasmus Ofisinden talep etmeniz halinde girdiğiniz sınavdan aldığınız not karşılığı sertifikanız verilir.</a:t>
            </a:r>
          </a:p>
          <a:p>
            <a:pPr marL="0" lvl="0" indent="0" algn="just">
              <a:buClr>
                <a:srgbClr val="0BD0D9"/>
              </a:buClr>
              <a:buNone/>
            </a:pPr>
            <a:endParaRPr lang="tr-TR" sz="2400" b="1" dirty="0">
              <a:solidFill>
                <a:prstClr val="black"/>
              </a:solidFill>
              <a:latin typeface="Times New Roman" pitchFamily="18" charset="0"/>
              <a:cs typeface="Times New Roman" pitchFamily="18" charset="0"/>
            </a:endParaRPr>
          </a:p>
          <a:p>
            <a:pPr marL="0" lvl="0" indent="0" algn="just">
              <a:buClr>
                <a:srgbClr val="0BD0D9"/>
              </a:buClr>
              <a:buNone/>
            </a:pPr>
            <a:r>
              <a:rPr lang="tr-TR" sz="2400" b="1" dirty="0">
                <a:solidFill>
                  <a:prstClr val="black"/>
                </a:solidFill>
                <a:latin typeface="Times New Roman" pitchFamily="18" charset="0"/>
                <a:cs typeface="Times New Roman" pitchFamily="18" charset="0"/>
              </a:rPr>
              <a:t>-Başvuru evraklarınızı gönderdikten sonra (önce e-mail, teyit aldıktan sonra da posta ile) sizin başvurunuzu inceleyecekler ve sizi uygun görürlerse kabul mektubu göndereceklerdir</a:t>
            </a:r>
            <a:r>
              <a:rPr lang="tr-TR" sz="2400" b="1" dirty="0" smtClean="0">
                <a:solidFill>
                  <a:prstClr val="black"/>
                </a:solidFill>
                <a:latin typeface="Times New Roman" pitchFamily="18" charset="0"/>
                <a:cs typeface="Times New Roman" pitchFamily="18" charset="0"/>
              </a:rPr>
              <a:t>. Ancak karşı üniversitenin kriterlerini sağlamadığınız taktirde sizi kabul etmeyebilir.</a:t>
            </a:r>
            <a:endParaRPr lang="tr-TR" sz="2400" b="1" dirty="0">
              <a:solidFill>
                <a:prstClr val="black"/>
              </a:solidFill>
              <a:latin typeface="Times New Roman" pitchFamily="18" charset="0"/>
              <a:cs typeface="Times New Roman" pitchFamily="18" charset="0"/>
            </a:endParaRPr>
          </a:p>
          <a:p>
            <a:pPr marL="0" lvl="0" indent="0" algn="just">
              <a:buClr>
                <a:srgbClr val="0BD0D9"/>
              </a:buClr>
              <a:buNone/>
            </a:pPr>
            <a:endParaRPr lang="tr-TR" sz="2400" b="1" dirty="0">
              <a:solidFill>
                <a:prstClr val="black"/>
              </a:solidFill>
              <a:latin typeface="Times New Roman" pitchFamily="18" charset="0"/>
              <a:cs typeface="Times New Roman" pitchFamily="18" charset="0"/>
            </a:endParaRPr>
          </a:p>
          <a:p>
            <a:pPr marL="0" lvl="0" indent="0" algn="just">
              <a:buClr>
                <a:srgbClr val="0BD0D9"/>
              </a:buClr>
              <a:buNone/>
            </a:pPr>
            <a:r>
              <a:rPr lang="tr-TR" sz="2400" b="1" dirty="0">
                <a:solidFill>
                  <a:prstClr val="black"/>
                </a:solidFill>
                <a:latin typeface="Times New Roman" pitchFamily="18" charset="0"/>
                <a:cs typeface="Times New Roman" pitchFamily="18" charset="0"/>
              </a:rPr>
              <a:t>-Kabul mektubu geldikten sonra Erasmus Ofisimize ilgili evrakları getirmeniz gerekmektedir.</a:t>
            </a:r>
          </a:p>
          <a:p>
            <a:pPr marL="0" lvl="0" indent="0" algn="just">
              <a:buClr>
                <a:srgbClr val="0BD0D9"/>
              </a:buClr>
              <a:buNone/>
            </a:pPr>
            <a:endParaRPr lang="tr-TR" sz="2400" b="1" dirty="0">
              <a:solidFill>
                <a:prstClr val="black"/>
              </a:solidFill>
              <a:latin typeface="Times New Roman" pitchFamily="18" charset="0"/>
              <a:cs typeface="Times New Roman" pitchFamily="18" charset="0"/>
            </a:endParaRPr>
          </a:p>
          <a:p>
            <a:pPr marL="0" lvl="0" indent="0" algn="just">
              <a:buClr>
                <a:srgbClr val="0BD0D9"/>
              </a:buClr>
              <a:buNone/>
            </a:pPr>
            <a:r>
              <a:rPr lang="tr-TR" sz="2400" b="1" dirty="0">
                <a:solidFill>
                  <a:prstClr val="black"/>
                </a:solidFill>
                <a:latin typeface="Times New Roman" pitchFamily="18" charset="0"/>
                <a:cs typeface="Times New Roman" pitchFamily="18" charset="0"/>
              </a:rPr>
              <a:t>-Öğrenim Anlaşmasında (Learning </a:t>
            </a:r>
            <a:r>
              <a:rPr lang="tr-TR" sz="2400" b="1" dirty="0" err="1">
                <a:solidFill>
                  <a:prstClr val="black"/>
                </a:solidFill>
                <a:latin typeface="Times New Roman" pitchFamily="18" charset="0"/>
                <a:cs typeface="Times New Roman" pitchFamily="18" charset="0"/>
              </a:rPr>
              <a:t>Agreement</a:t>
            </a:r>
            <a:r>
              <a:rPr lang="tr-TR" sz="2400" b="1" dirty="0">
                <a:solidFill>
                  <a:prstClr val="black"/>
                </a:solidFill>
                <a:latin typeface="Times New Roman" pitchFamily="18" charset="0"/>
                <a:cs typeface="Times New Roman" pitchFamily="18" charset="0"/>
              </a:rPr>
              <a:t>) 30 ECTS=30 AKTS (+/-2) eşitliği sağlanmalıdır.</a:t>
            </a:r>
          </a:p>
          <a:p>
            <a:pPr marL="0" lvl="0" indent="0" algn="just">
              <a:buClr>
                <a:srgbClr val="0BD0D9"/>
              </a:buClr>
              <a:buNone/>
            </a:pPr>
            <a:endParaRPr lang="tr-TR" sz="2400" b="1" dirty="0">
              <a:solidFill>
                <a:prstClr val="black"/>
              </a:solidFill>
              <a:latin typeface="Times New Roman" pitchFamily="18" charset="0"/>
              <a:cs typeface="Times New Roman" pitchFamily="18" charset="0"/>
            </a:endParaRPr>
          </a:p>
          <a:p>
            <a:pPr marL="0" lvl="0" indent="0" algn="just">
              <a:buClr>
                <a:srgbClr val="0BD0D9"/>
              </a:buClr>
              <a:buNone/>
            </a:pPr>
            <a:r>
              <a:rPr lang="tr-TR" sz="2400" b="1" dirty="0">
                <a:solidFill>
                  <a:prstClr val="black"/>
                </a:solidFill>
                <a:latin typeface="Times New Roman" pitchFamily="18" charset="0"/>
                <a:cs typeface="Times New Roman" pitchFamily="18" charset="0"/>
              </a:rPr>
              <a:t>-Öğrenim hareketliliğinde Hibe </a:t>
            </a:r>
            <a:r>
              <a:rPr lang="tr-TR" sz="2400" b="1" dirty="0" err="1">
                <a:solidFill>
                  <a:prstClr val="black"/>
                </a:solidFill>
                <a:latin typeface="Times New Roman" pitchFamily="18" charset="0"/>
                <a:cs typeface="Times New Roman" pitchFamily="18" charset="0"/>
              </a:rPr>
              <a:t>hakediş</a:t>
            </a:r>
            <a:r>
              <a:rPr lang="tr-TR" sz="2400" b="1" dirty="0">
                <a:solidFill>
                  <a:prstClr val="black"/>
                </a:solidFill>
                <a:latin typeface="Times New Roman" pitchFamily="18" charset="0"/>
                <a:cs typeface="Times New Roman" pitchFamily="18" charset="0"/>
              </a:rPr>
              <a:t> ve </a:t>
            </a:r>
            <a:r>
              <a:rPr lang="tr-TR" sz="2400" b="1" dirty="0" err="1">
                <a:solidFill>
                  <a:prstClr val="black"/>
                </a:solidFill>
                <a:latin typeface="Times New Roman" pitchFamily="18" charset="0"/>
                <a:cs typeface="Times New Roman" pitchFamily="18" charset="0"/>
              </a:rPr>
              <a:t>Erasmus’unuzun</a:t>
            </a:r>
            <a:r>
              <a:rPr lang="tr-TR" sz="2400" b="1" dirty="0">
                <a:solidFill>
                  <a:prstClr val="black"/>
                </a:solidFill>
                <a:latin typeface="Times New Roman" pitchFamily="18" charset="0"/>
                <a:cs typeface="Times New Roman" pitchFamily="18" charset="0"/>
              </a:rPr>
              <a:t> geçerli olması için minimum 3 ay kalınması gerekmektedir.</a:t>
            </a:r>
          </a:p>
          <a:p>
            <a:pPr marL="0" indent="0">
              <a:buNone/>
            </a:pPr>
            <a:endParaRPr lang="tr-TR" dirty="0"/>
          </a:p>
        </p:txBody>
      </p:sp>
    </p:spTree>
    <p:extLst>
      <p:ext uri="{BB962C8B-B14F-4D97-AF65-F5344CB8AC3E}">
        <p14:creationId xmlns:p14="http://schemas.microsoft.com/office/powerpoint/2010/main" val="87214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5055840"/>
          </a:xfrm>
        </p:spPr>
        <p:txBody>
          <a:bodyPr>
            <a:normAutofit fontScale="70000" lnSpcReduction="20000"/>
          </a:bodyPr>
          <a:lstStyle/>
          <a:p>
            <a:pPr marL="0" indent="0" algn="just">
              <a:buNone/>
            </a:pPr>
            <a:r>
              <a:rPr lang="tr-TR" sz="2700" b="1" dirty="0">
                <a:latin typeface="Times New Roman" pitchFamily="18" charset="0"/>
                <a:cs typeface="Times New Roman" pitchFamily="18" charset="0"/>
              </a:rPr>
              <a:t>-Resmi tatil, dönem arası ve maksimum 1 haftalık ülkeden ayrılma durumunda kesinti olmaz.</a:t>
            </a:r>
          </a:p>
          <a:p>
            <a:pPr marL="0" indent="0" algn="just">
              <a:buNone/>
            </a:pPr>
            <a:endParaRPr lang="tr-TR" sz="2700" b="1" dirty="0">
              <a:latin typeface="Times New Roman" pitchFamily="18" charset="0"/>
              <a:cs typeface="Times New Roman" pitchFamily="18" charset="0"/>
            </a:endParaRPr>
          </a:p>
          <a:p>
            <a:pPr marL="0" indent="0" algn="just">
              <a:buNone/>
            </a:pPr>
            <a:r>
              <a:rPr lang="tr-TR" sz="2700" b="1" dirty="0">
                <a:latin typeface="Times New Roman" pitchFamily="18" charset="0"/>
                <a:cs typeface="Times New Roman" pitchFamily="18" charset="0"/>
              </a:rPr>
              <a:t>-Son sınıf öğrencileri; hareketlilik sonuna kadar mezun olmamak şartı vardır, bu nedenle 8nci dönemden sonra gitmek isteyenler ders bırakmak zorundadır. Dönüşte alınan tüm notlar (geçti ya da kaldı) sisteme işlenecektir.</a:t>
            </a:r>
          </a:p>
          <a:p>
            <a:pPr marL="0" indent="0" algn="just">
              <a:buNone/>
            </a:pPr>
            <a:endParaRPr lang="tr-TR" sz="2700" b="1" dirty="0">
              <a:latin typeface="Times New Roman" pitchFamily="18" charset="0"/>
              <a:cs typeface="Times New Roman" pitchFamily="18" charset="0"/>
            </a:endParaRPr>
          </a:p>
          <a:p>
            <a:pPr marL="0" indent="0" algn="just">
              <a:buNone/>
            </a:pPr>
            <a:r>
              <a:rPr lang="tr-TR" sz="2700" b="1" dirty="0">
                <a:latin typeface="Times New Roman" pitchFamily="18" charset="0"/>
                <a:cs typeface="Times New Roman" pitchFamily="18" charset="0"/>
              </a:rPr>
              <a:t>-Ziraat Bankası Euro hesabının kişinin kendi adına açılmış olması gerekmektedir.</a:t>
            </a:r>
          </a:p>
          <a:p>
            <a:pPr marL="0" indent="0" algn="just">
              <a:buNone/>
            </a:pPr>
            <a:endParaRPr lang="tr-TR" sz="2700" b="1" dirty="0">
              <a:latin typeface="Times New Roman" pitchFamily="18" charset="0"/>
              <a:cs typeface="Times New Roman" pitchFamily="18" charset="0"/>
            </a:endParaRPr>
          </a:p>
          <a:p>
            <a:pPr marL="0" indent="0" algn="just">
              <a:buNone/>
            </a:pPr>
            <a:r>
              <a:rPr lang="tr-TR" sz="2700" b="1" dirty="0">
                <a:latin typeface="Times New Roman" pitchFamily="18" charset="0"/>
                <a:cs typeface="Times New Roman" pitchFamily="18" charset="0"/>
              </a:rPr>
              <a:t>-Her ne kadar evraklar tamamlansa da ödeme Eylül’ün 15’ini geçebilir.</a:t>
            </a:r>
          </a:p>
          <a:p>
            <a:pPr marL="0" indent="0" algn="just">
              <a:buNone/>
            </a:pPr>
            <a:endParaRPr lang="tr-TR" sz="2700" b="1" dirty="0">
              <a:latin typeface="Times New Roman" pitchFamily="18" charset="0"/>
              <a:cs typeface="Times New Roman" pitchFamily="18" charset="0"/>
            </a:endParaRPr>
          </a:p>
          <a:p>
            <a:pPr marL="0" indent="0" algn="just">
              <a:buNone/>
            </a:pPr>
            <a:r>
              <a:rPr lang="tr-TR" sz="2700" b="1" dirty="0">
                <a:latin typeface="Times New Roman" pitchFamily="18" charset="0"/>
                <a:cs typeface="Times New Roman" pitchFamily="18" charset="0"/>
              </a:rPr>
              <a:t>-</a:t>
            </a:r>
            <a:r>
              <a:rPr lang="tr-TR" sz="2700" b="1" dirty="0" err="1">
                <a:latin typeface="Times New Roman" pitchFamily="18" charset="0"/>
                <a:cs typeface="Times New Roman" pitchFamily="18" charset="0"/>
              </a:rPr>
              <a:t>Erasmus</a:t>
            </a:r>
            <a:r>
              <a:rPr lang="tr-TR" sz="2700" b="1" dirty="0">
                <a:latin typeface="Times New Roman" pitchFamily="18" charset="0"/>
                <a:cs typeface="Times New Roman" pitchFamily="18" charset="0"/>
              </a:rPr>
              <a:t>+’ da her eğitim kademesinde toplamda en fazla 12 ay hibeli olarak faydalanılabilir.</a:t>
            </a:r>
          </a:p>
          <a:p>
            <a:pPr marL="0" indent="0" algn="just">
              <a:buNone/>
            </a:pPr>
            <a:endParaRPr lang="tr-TR" sz="2700" b="1" dirty="0">
              <a:latin typeface="Times New Roman" pitchFamily="18" charset="0"/>
              <a:cs typeface="Times New Roman" pitchFamily="18" charset="0"/>
            </a:endParaRPr>
          </a:p>
          <a:p>
            <a:pPr marL="0" indent="0" algn="just">
              <a:buNone/>
            </a:pPr>
            <a:r>
              <a:rPr lang="tr-TR" sz="2700" b="1" dirty="0">
                <a:latin typeface="Times New Roman" pitchFamily="18" charset="0"/>
                <a:cs typeface="Times New Roman" pitchFamily="18" charset="0"/>
              </a:rPr>
              <a:t>-Adınıza ofisimize gelen evraklarınızı web sitemizden (</a:t>
            </a:r>
            <a:r>
              <a:rPr lang="tr-TR" sz="2700" b="1" dirty="0" err="1">
                <a:latin typeface="Times New Roman" pitchFamily="18" charset="0"/>
                <a:cs typeface="Times New Roman" pitchFamily="18" charset="0"/>
              </a:rPr>
              <a:t>dökümanlar</a:t>
            </a:r>
            <a:r>
              <a:rPr lang="tr-TR" sz="2700" b="1" dirty="0">
                <a:latin typeface="Times New Roman" pitchFamily="18" charset="0"/>
                <a:cs typeface="Times New Roman" pitchFamily="18" charset="0"/>
              </a:rPr>
              <a:t>/resmi, </a:t>
            </a:r>
            <a:r>
              <a:rPr lang="tr-TR" sz="2700" b="1" dirty="0" err="1">
                <a:latin typeface="Times New Roman" pitchFamily="18" charset="0"/>
                <a:cs typeface="Times New Roman" pitchFamily="18" charset="0"/>
              </a:rPr>
              <a:t>Erasmus</a:t>
            </a:r>
            <a:r>
              <a:rPr lang="tr-TR" sz="2700" b="1" dirty="0">
                <a:latin typeface="Times New Roman" pitchFamily="18" charset="0"/>
                <a:cs typeface="Times New Roman" pitchFamily="18" charset="0"/>
              </a:rPr>
              <a:t> evrakları bölümünden) takip edebilirsiniz.</a:t>
            </a:r>
          </a:p>
          <a:p>
            <a:endParaRPr lang="tr-TR" dirty="0"/>
          </a:p>
        </p:txBody>
      </p:sp>
    </p:spTree>
    <p:extLst>
      <p:ext uri="{BB962C8B-B14F-4D97-AF65-F5344CB8AC3E}">
        <p14:creationId xmlns:p14="http://schemas.microsoft.com/office/powerpoint/2010/main" val="598167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marL="0" indent="0" algn="just">
              <a:buNone/>
            </a:pP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Erasmus</a:t>
            </a:r>
            <a:r>
              <a:rPr lang="tr-TR" sz="2800" b="1" dirty="0" smtClean="0">
                <a:latin typeface="Times New Roman" pitchFamily="18" charset="0"/>
                <a:cs typeface="Times New Roman" pitchFamily="18" charset="0"/>
              </a:rPr>
              <a:t> öğrencisi olarak gideceğiniz üniversite ve ülkede </a:t>
            </a:r>
            <a:r>
              <a:rPr lang="tr-TR" sz="2800" b="1" dirty="0" err="1" smtClean="0">
                <a:latin typeface="Times New Roman" pitchFamily="18" charset="0"/>
                <a:cs typeface="Times New Roman" pitchFamily="18" charset="0"/>
              </a:rPr>
              <a:t>ünversitemizi</a:t>
            </a:r>
            <a:r>
              <a:rPr lang="tr-TR" sz="2800" b="1" dirty="0" smtClean="0">
                <a:latin typeface="Times New Roman" pitchFamily="18" charset="0"/>
                <a:cs typeface="Times New Roman" pitchFamily="18" charset="0"/>
              </a:rPr>
              <a:t> ve ülkemizi temsil ettiğinizi unutmamanızı,</a:t>
            </a:r>
            <a:endParaRPr lang="tr-TR" sz="2800" b="1" dirty="0">
              <a:latin typeface="Times New Roman" pitchFamily="18" charset="0"/>
              <a:cs typeface="Times New Roman" pitchFamily="18" charset="0"/>
            </a:endParaRPr>
          </a:p>
          <a:p>
            <a:pPr marL="0" indent="0" algn="just">
              <a:buNone/>
            </a:pPr>
            <a:endParaRPr lang="tr-TR" sz="2800" b="1" dirty="0">
              <a:latin typeface="Times New Roman" pitchFamily="18" charset="0"/>
              <a:cs typeface="Times New Roman" pitchFamily="18" charset="0"/>
            </a:endParaRPr>
          </a:p>
          <a:p>
            <a:pPr marL="0" indent="0" algn="just">
              <a:buNone/>
            </a:pPr>
            <a:r>
              <a:rPr lang="tr-TR" sz="2800" b="1" dirty="0" smtClean="0">
                <a:latin typeface="Times New Roman" pitchFamily="18" charset="0"/>
                <a:cs typeface="Times New Roman" pitchFamily="18" charset="0"/>
              </a:rPr>
              <a:t>- Döndüğünüzde </a:t>
            </a:r>
            <a:r>
              <a:rPr lang="tr-TR" sz="2800" b="1" dirty="0" err="1">
                <a:latin typeface="Times New Roman" pitchFamily="18" charset="0"/>
                <a:cs typeface="Times New Roman" pitchFamily="18" charset="0"/>
              </a:rPr>
              <a:t>buddy</a:t>
            </a:r>
            <a:r>
              <a:rPr lang="tr-TR" sz="2800" b="1" dirty="0">
                <a:latin typeface="Times New Roman" pitchFamily="18" charset="0"/>
                <a:cs typeface="Times New Roman" pitchFamily="18" charset="0"/>
              </a:rPr>
              <a:t> programı için </a:t>
            </a:r>
            <a:r>
              <a:rPr lang="tr-TR" sz="2800" b="1" dirty="0" smtClean="0">
                <a:latin typeface="Times New Roman" pitchFamily="18" charset="0"/>
                <a:cs typeface="Times New Roman" pitchFamily="18" charset="0"/>
              </a:rPr>
              <a:t>başvuru yapmanızı tavsiye ederiz.</a:t>
            </a:r>
            <a:endParaRPr lang="tr-TR" sz="2800" b="1" dirty="0">
              <a:latin typeface="Times New Roman" pitchFamily="18" charset="0"/>
              <a:cs typeface="Times New Roman" pitchFamily="18" charset="0"/>
            </a:endParaRPr>
          </a:p>
          <a:p>
            <a:pPr marL="0" indent="0" algn="just">
              <a:buNone/>
            </a:pPr>
            <a:endParaRPr lang="tr-TR" sz="2800" b="1" dirty="0">
              <a:latin typeface="Times New Roman" pitchFamily="18" charset="0"/>
              <a:cs typeface="Times New Roman" pitchFamily="18" charset="0"/>
            </a:endParaRPr>
          </a:p>
          <a:p>
            <a:pPr marL="0" indent="0" algn="just">
              <a:buNone/>
            </a:pP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Erasmus</a:t>
            </a:r>
            <a:r>
              <a:rPr lang="tr-TR" sz="2800" b="1" dirty="0" smtClean="0">
                <a:latin typeface="Times New Roman" pitchFamily="18" charset="0"/>
                <a:cs typeface="Times New Roman" pitchFamily="18" charset="0"/>
              </a:rPr>
              <a:t>+ Uygulama El </a:t>
            </a:r>
            <a:r>
              <a:rPr lang="tr-TR" sz="2800" b="1" dirty="0">
                <a:latin typeface="Times New Roman" pitchFamily="18" charset="0"/>
                <a:cs typeface="Times New Roman" pitchFamily="18" charset="0"/>
              </a:rPr>
              <a:t>Kitabını okumakla </a:t>
            </a:r>
            <a:r>
              <a:rPr lang="tr-TR" sz="2800" b="1" dirty="0" smtClean="0">
                <a:latin typeface="Times New Roman" pitchFamily="18" charset="0"/>
                <a:cs typeface="Times New Roman" pitchFamily="18" charset="0"/>
              </a:rPr>
              <a:t>yükümlüsünüz. (web </a:t>
            </a:r>
            <a:r>
              <a:rPr lang="tr-TR" sz="2800" b="1" dirty="0">
                <a:latin typeface="Times New Roman" pitchFamily="18" charset="0"/>
                <a:cs typeface="Times New Roman" pitchFamily="18" charset="0"/>
              </a:rPr>
              <a:t>sitemizde </a:t>
            </a:r>
            <a:r>
              <a:rPr lang="tr-TR" sz="2800" b="1" dirty="0" smtClean="0">
                <a:latin typeface="Times New Roman" pitchFamily="18" charset="0"/>
                <a:cs typeface="Times New Roman" pitchFamily="18" charset="0"/>
              </a:rPr>
              <a:t>bulabilirsiniz.)</a:t>
            </a:r>
            <a:endParaRPr lang="tr-TR" sz="2800" b="1" dirty="0">
              <a:latin typeface="Times New Roman" pitchFamily="18" charset="0"/>
              <a:cs typeface="Times New Roman" pitchFamily="18" charset="0"/>
            </a:endParaRPr>
          </a:p>
          <a:p>
            <a:pPr marL="0" indent="0">
              <a:buNone/>
            </a:pPr>
            <a:endParaRPr lang="tr-TR" sz="2800" b="1" dirty="0">
              <a:latin typeface="Times New Roman" pitchFamily="18" charset="0"/>
              <a:cs typeface="Times New Roman" pitchFamily="18" charset="0"/>
            </a:endParaRPr>
          </a:p>
          <a:p>
            <a:pPr marL="0" indent="0">
              <a:buNone/>
            </a:pPr>
            <a:r>
              <a:rPr lang="tr-TR" b="1" dirty="0">
                <a:latin typeface="Times New Roman" pitchFamily="18" charset="0"/>
                <a:cs typeface="Times New Roman" pitchFamily="18" charset="0"/>
              </a:rPr>
              <a:t>				</a:t>
            </a:r>
          </a:p>
          <a:p>
            <a:endParaRPr lang="tr-TR" dirty="0"/>
          </a:p>
        </p:txBody>
      </p:sp>
    </p:spTree>
    <p:extLst>
      <p:ext uri="{BB962C8B-B14F-4D97-AF65-F5344CB8AC3E}">
        <p14:creationId xmlns:p14="http://schemas.microsoft.com/office/powerpoint/2010/main" val="837874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239</TotalTime>
  <Words>1857</Words>
  <Application>Microsoft Office PowerPoint</Application>
  <PresentationFormat>Ekran Gösterisi (4:3)</PresentationFormat>
  <Paragraphs>257</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Akış</vt:lpstr>
      <vt:lpstr>      SAKARYA ÜNİVERSİTESİ      ERASMUS+ PROGRAMI</vt:lpstr>
      <vt:lpstr>ERASMUS NEDİR ?</vt:lpstr>
      <vt:lpstr>ÖĞRENCİ HAREKETLİLİĞİ-STUDENT MOBILITY (SM) </vt:lpstr>
      <vt:lpstr>               Öğrenim Hareketliliği     Faaliyet Geçerlilik  Dönemi </vt:lpstr>
      <vt:lpstr>Hareketlilikten yararlanacak öğrencilerin seçiminde şu kriterler uygulanacaktır:</vt:lpstr>
      <vt:lpstr>     HANGİ AŞAMADA HANGİ EVRAKLARIN TESLİM EDİLMESİ GEREK</vt:lpstr>
      <vt:lpstr>PowerPoint Sunusu</vt:lpstr>
      <vt:lpstr>PowerPoint Sunusu</vt:lpstr>
      <vt:lpstr>PowerPoint Sunusu</vt:lpstr>
      <vt:lpstr>Süre hesaplamaları </vt:lpstr>
      <vt:lpstr>Erasmus+ döneminde 2014/15 akademik yılı için öğrenci hareketliliğine ilişkin hibe rakamları aşağıdaki gibidir: </vt:lpstr>
      <vt:lpstr>                             Öğrenciye yapılacak  ödeme: </vt:lpstr>
      <vt:lpstr>PowerPoint Sunusu</vt:lpstr>
      <vt:lpstr>PowerPoint Sunusu</vt:lpstr>
      <vt:lpstr>PowerPoint Sunusu</vt:lpstr>
      <vt:lpstr>PowerPoint Sunusu</vt:lpstr>
      <vt:lpstr>Staj Hareketliliği:</vt:lpstr>
      <vt:lpstr>PowerPoint Sunusu</vt:lpstr>
      <vt:lpstr>PowerPoint Sunusu</vt:lpstr>
      <vt:lpstr>PowerPoint Sunusu</vt:lpstr>
      <vt:lpstr>PowerPoint Sunusu</vt:lpstr>
      <vt:lpstr>PowerPoint Sunusu</vt:lpstr>
      <vt:lpstr>Planlanan faaliyet dönemi tamamlanmadan dönülmesi: </vt:lpstr>
      <vt:lpstr>SIKÇA SORULAN SORULAR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SAKARYA ÜNİVERSİTESİ      ERASMUS+ PROGRAMI</dc:title>
  <dc:creator>Sau</dc:creator>
  <cp:lastModifiedBy>Sakarya Üniversitesi</cp:lastModifiedBy>
  <cp:revision>55</cp:revision>
  <dcterms:created xsi:type="dcterms:W3CDTF">2014-04-01T13:43:16Z</dcterms:created>
  <dcterms:modified xsi:type="dcterms:W3CDTF">2014-04-02T12:25:08Z</dcterms:modified>
</cp:coreProperties>
</file>